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4"/>
  </p:notesMasterIdLst>
  <p:sldIdLst>
    <p:sldId id="257" r:id="rId2"/>
    <p:sldId id="298" r:id="rId3"/>
    <p:sldId id="258" r:id="rId4"/>
    <p:sldId id="259" r:id="rId5"/>
    <p:sldId id="299" r:id="rId6"/>
    <p:sldId id="300" r:id="rId7"/>
    <p:sldId id="301" r:id="rId8"/>
    <p:sldId id="302" r:id="rId9"/>
    <p:sldId id="312" r:id="rId10"/>
    <p:sldId id="313" r:id="rId11"/>
    <p:sldId id="263" r:id="rId12"/>
    <p:sldId id="306" r:id="rId13"/>
    <p:sldId id="314" r:id="rId14"/>
    <p:sldId id="270" r:id="rId15"/>
    <p:sldId id="273" r:id="rId16"/>
    <p:sldId id="274" r:id="rId17"/>
    <p:sldId id="275" r:id="rId18"/>
    <p:sldId id="315" r:id="rId19"/>
    <p:sldId id="283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5" r:id="rId29"/>
    <p:sldId id="324" r:id="rId30"/>
    <p:sldId id="310" r:id="rId31"/>
    <p:sldId id="305" r:id="rId32"/>
    <p:sldId id="307" r:id="rId33"/>
    <p:sldId id="308" r:id="rId34"/>
    <p:sldId id="303" r:id="rId35"/>
    <p:sldId id="304" r:id="rId36"/>
    <p:sldId id="309" r:id="rId37"/>
    <p:sldId id="266" r:id="rId38"/>
    <p:sldId id="269" r:id="rId39"/>
    <p:sldId id="332" r:id="rId40"/>
    <p:sldId id="333" r:id="rId41"/>
    <p:sldId id="334" r:id="rId42"/>
    <p:sldId id="271" r:id="rId43"/>
    <p:sldId id="335" r:id="rId44"/>
    <p:sldId id="337" r:id="rId45"/>
    <p:sldId id="336" r:id="rId46"/>
    <p:sldId id="329" r:id="rId47"/>
    <p:sldId id="338" r:id="rId48"/>
    <p:sldId id="339" r:id="rId49"/>
    <p:sldId id="359" r:id="rId50"/>
    <p:sldId id="358" r:id="rId51"/>
    <p:sldId id="340" r:id="rId52"/>
    <p:sldId id="311" r:id="rId53"/>
    <p:sldId id="276" r:id="rId54"/>
    <p:sldId id="341" r:id="rId55"/>
    <p:sldId id="342" r:id="rId56"/>
    <p:sldId id="343" r:id="rId57"/>
    <p:sldId id="346" r:id="rId58"/>
    <p:sldId id="347" r:id="rId59"/>
    <p:sldId id="348" r:id="rId60"/>
    <p:sldId id="331" r:id="rId61"/>
    <p:sldId id="349" r:id="rId62"/>
    <p:sldId id="350" r:id="rId63"/>
    <p:sldId id="357" r:id="rId64"/>
    <p:sldId id="354" r:id="rId65"/>
    <p:sldId id="353" r:id="rId66"/>
    <p:sldId id="351" r:id="rId67"/>
    <p:sldId id="352" r:id="rId68"/>
    <p:sldId id="355" r:id="rId69"/>
    <p:sldId id="356" r:id="rId70"/>
    <p:sldId id="330" r:id="rId71"/>
    <p:sldId id="344" r:id="rId72"/>
    <p:sldId id="345" r:id="rId73"/>
  </p:sldIdLst>
  <p:sldSz cx="12192000" cy="6858000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/>
    <p:restoredTop sz="94582"/>
  </p:normalViewPr>
  <p:slideViewPr>
    <p:cSldViewPr snapToGrid="0">
      <p:cViewPr varScale="1">
        <p:scale>
          <a:sx n="101" d="100"/>
          <a:sy n="101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21E55-FFD3-7444-83DB-098DE671F215}" type="datetimeFigureOut">
              <a:rPr lang="de-DE" smtClean="0"/>
              <a:t>19.11.24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7BC10-480B-1A4B-A6CB-32F3AE5979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36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7BC10-480B-1A4B-A6CB-32F3AE59798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28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7BC10-480B-1A4B-A6CB-32F3AE5979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35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47B1A-3E6B-8742-960E-30D543CF4530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7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24000" y="5640000"/>
            <a:ext cx="10080000" cy="432000"/>
          </a:xfrm>
        </p:spPr>
        <p:txBody>
          <a:bodyPr/>
          <a:lstStyle>
            <a:lvl1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1pPr>
            <a:lvl2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2pPr>
            <a:lvl3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3pPr>
            <a:lvl4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4pPr>
            <a:lvl5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5pPr>
            <a:lvl6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6pPr>
            <a:lvl7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7pPr>
            <a:lvl8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8pPr>
            <a:lvl9pPr marL="0" indent="0" algn="l">
              <a:lnSpc>
                <a:spcPts val="32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4000" y="6240000"/>
            <a:ext cx="10080000" cy="192000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84C7B36F-18FD-48F5-9A0D-FC40AEE68D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0910400" cy="4248000"/>
          </a:xfrm>
          <a:custGeom>
            <a:avLst/>
            <a:gdLst>
              <a:gd name="connsiteX0" fmla="*/ 0 w 8182800"/>
              <a:gd name="connsiteY0" fmla="*/ 0 h 3186000"/>
              <a:gd name="connsiteX1" fmla="*/ 8182800 w 8182800"/>
              <a:gd name="connsiteY1" fmla="*/ 0 h 3186000"/>
              <a:gd name="connsiteX2" fmla="*/ 8182800 w 8182800"/>
              <a:gd name="connsiteY2" fmla="*/ 1 h 3186000"/>
              <a:gd name="connsiteX3" fmla="*/ 7225201 w 8182800"/>
              <a:gd name="connsiteY3" fmla="*/ 1 h 3186000"/>
              <a:gd name="connsiteX4" fmla="*/ 7225201 w 8182800"/>
              <a:gd name="connsiteY4" fmla="*/ 1440001 h 3186000"/>
              <a:gd name="connsiteX5" fmla="*/ 8182800 w 8182800"/>
              <a:gd name="connsiteY5" fmla="*/ 1440001 h 3186000"/>
              <a:gd name="connsiteX6" fmla="*/ 8182800 w 8182800"/>
              <a:gd name="connsiteY6" fmla="*/ 3186000 h 3186000"/>
              <a:gd name="connsiteX7" fmla="*/ 0 w 8182800"/>
              <a:gd name="connsiteY7" fmla="*/ 3186000 h 31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800" h="3186000">
                <a:moveTo>
                  <a:pt x="0" y="0"/>
                </a:moveTo>
                <a:lnTo>
                  <a:pt x="8182800" y="0"/>
                </a:lnTo>
                <a:lnTo>
                  <a:pt x="8182800" y="1"/>
                </a:lnTo>
                <a:lnTo>
                  <a:pt x="7225201" y="1"/>
                </a:lnTo>
                <a:lnTo>
                  <a:pt x="7225201" y="1440001"/>
                </a:lnTo>
                <a:lnTo>
                  <a:pt x="8182800" y="1440001"/>
                </a:lnTo>
                <a:lnTo>
                  <a:pt x="8182800" y="3186000"/>
                </a:lnTo>
                <a:lnTo>
                  <a:pt x="0" y="3186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259FB325-4F00-4E24-9BB5-CBE59A8E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5193600"/>
            <a:ext cx="4703915" cy="432000"/>
          </a:xfrm>
        </p:spPr>
        <p:txBody>
          <a:bodyPr/>
          <a:lstStyle>
            <a:lvl1pPr>
              <a:lnSpc>
                <a:spcPts val="3333"/>
              </a:lnSpc>
              <a:defRPr cap="all" baseline="0"/>
            </a:lvl1pPr>
          </a:lstStyle>
          <a:p>
            <a:pPr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A11C8C5-D6EB-4C5D-9539-1ADEFC0908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9599" y="5193600"/>
            <a:ext cx="3340800" cy="432000"/>
          </a:xfrm>
        </p:spPr>
        <p:txBody>
          <a:bodyPr anchor="ctr" anchorCtr="0"/>
          <a:lstStyle>
            <a:lvl1pPr algn="ctr">
              <a:defRPr sz="1400"/>
            </a:lvl1pPr>
          </a:lstStyle>
          <a:p>
            <a:r>
              <a:rPr lang="de-DE" dirty="0"/>
              <a:t>Logo auf Platzhalter ziehen</a:t>
            </a:r>
          </a:p>
        </p:txBody>
      </p:sp>
    </p:spTree>
    <p:extLst>
      <p:ext uri="{BB962C8B-B14F-4D97-AF65-F5344CB8AC3E}">
        <p14:creationId xmlns:p14="http://schemas.microsoft.com/office/powerpoint/2010/main" val="102582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24000" y="1224000"/>
            <a:ext cx="4320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2000" y="1272000"/>
            <a:ext cx="6048000" cy="4032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34613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83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250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Text / Bild inkl. Bildunter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24000" y="1224000"/>
            <a:ext cx="5472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0000" y="1272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8C92916-9C2D-4160-84A7-92C7AE8CF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000" y="4944000"/>
            <a:ext cx="5280000" cy="768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0"/>
            <a:endParaRPr lang="de-DE" dirty="0"/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238151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22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Bild inkl. Bildunterzeile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60000" y="1224000"/>
            <a:ext cx="4560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000" y="1272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E8C92916-9C2D-4160-84A7-92C7AE8CF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00" y="4944000"/>
            <a:ext cx="5280000" cy="768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0"/>
            <a:endParaRPr lang="de-DE" dirty="0"/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718848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226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Text 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24000" y="1224000"/>
            <a:ext cx="7200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40000" y="1272000"/>
            <a:ext cx="2880000" cy="1920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73CCF540-0E4F-47A6-981D-1A856FBCB4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40000" y="3504000"/>
            <a:ext cx="2880000" cy="1920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784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77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1653">
          <p15:clr>
            <a:srgbClr val="FBAE40"/>
          </p15:clr>
        </p15:guide>
        <p15:guide id="5" orient="horz" pos="2564">
          <p15:clr>
            <a:srgbClr val="FBAE40"/>
          </p15:clr>
        </p15:guide>
        <p15:guide id="6" orient="horz" pos="15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/ 2 Bilder 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20000" y="1224000"/>
            <a:ext cx="7200000" cy="44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6DB40BEE-2C74-4B7C-AA75-FB330D4E1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000" y="1272000"/>
            <a:ext cx="2880000" cy="1920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73CCF540-0E4F-47A6-981D-1A856FBCB4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4000" y="3504000"/>
            <a:ext cx="2880000" cy="1920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8039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58">
          <p15:clr>
            <a:srgbClr val="FBAE40"/>
          </p15:clr>
        </p15:guide>
        <p15:guide id="2" pos="5444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1653">
          <p15:clr>
            <a:srgbClr val="FBAE40"/>
          </p15:clr>
        </p15:guide>
        <p15:guide id="5" orient="horz" pos="2564">
          <p15:clr>
            <a:srgbClr val="FBAE40"/>
          </p15:clr>
        </p15:guide>
        <p15:guide id="6" orient="horz" pos="15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2F6D41-300A-44A6-A773-F84C7424C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674647-E98A-4E91-B769-603FBD38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009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7FEC2D-DBFC-481D-89EF-55316F02D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C5583F-31A1-412C-900F-41106AD7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922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0F914-ECD8-23B1-DC30-82C92EC0B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D0D428-DD8B-4762-E346-8D54F0685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AE0C28-BB8E-5ACC-1FDA-88336DCA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19.11.24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FFDB4D-D428-1B92-C098-C1451B92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C188DE-CA67-A191-F4B0-38BD20A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51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 HERVORHEBUNG MIT VIEL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8A6D120-9FDF-4BA4-88F2-0C6E4507EEA9}"/>
              </a:ext>
            </a:extLst>
          </p:cNvPr>
          <p:cNvSpPr/>
          <p:nvPr/>
        </p:nvSpPr>
        <p:spPr>
          <a:xfrm>
            <a:off x="0" y="0"/>
            <a:ext cx="12192000" cy="686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15F71-44DB-4D13-AE55-D28F1D1B7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1008000"/>
            <a:ext cx="10896000" cy="960000"/>
          </a:xfrm>
        </p:spPr>
        <p:txBody>
          <a:bodyPr/>
          <a:lstStyle>
            <a:lvl1pPr>
              <a:lnSpc>
                <a:spcPts val="7600"/>
              </a:lnSpc>
              <a:defRPr sz="6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Kapitel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B6EDCF-E80D-4E83-A8E4-8D2B26F44C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00" y="1968589"/>
            <a:ext cx="10896000" cy="1919817"/>
          </a:xfrm>
        </p:spPr>
        <p:txBody>
          <a:bodyPr/>
          <a:lstStyle>
            <a:lvl1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1pPr>
            <a:lvl2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2pPr>
            <a:lvl3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3pPr>
            <a:lvl4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4pPr>
            <a:lvl5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5pPr>
            <a:lvl6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6pPr>
            <a:lvl7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7pPr>
            <a:lvl8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8pPr>
            <a:lvl9pPr>
              <a:lnSpc>
                <a:spcPts val="7600"/>
              </a:lnSpc>
              <a:defRPr sz="6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Hervorhebung</a:t>
            </a:r>
          </a:p>
        </p:txBody>
      </p:sp>
    </p:spTree>
    <p:extLst>
      <p:ext uri="{BB962C8B-B14F-4D97-AF65-F5344CB8AC3E}">
        <p14:creationId xmlns:p14="http://schemas.microsoft.com/office/powerpoint/2010/main" val="1940426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 HERVORHEBUNG MIT VIEL INH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8A6D120-9FDF-4BA4-88F2-0C6E4507EEA9}"/>
              </a:ext>
            </a:extLst>
          </p:cNvPr>
          <p:cNvSpPr/>
          <p:nvPr/>
        </p:nvSpPr>
        <p:spPr>
          <a:xfrm>
            <a:off x="0" y="0"/>
            <a:ext cx="12192000" cy="686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15F71-44DB-4D13-AE55-D28F1D1B7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00" y="1104000"/>
            <a:ext cx="10896000" cy="720000"/>
          </a:xfrm>
        </p:spPr>
        <p:txBody>
          <a:bodyPr/>
          <a:lstStyle>
            <a:lvl1pPr>
              <a:lnSpc>
                <a:spcPts val="5867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Kapitel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3B6EDCF-E80D-4E83-A8E4-8D2B26F44C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00" y="1823999"/>
            <a:ext cx="10896000" cy="3888000"/>
          </a:xfrm>
        </p:spPr>
        <p:txBody>
          <a:bodyPr/>
          <a:lstStyle>
            <a:lvl1pPr>
              <a:lnSpc>
                <a:spcPts val="5867"/>
              </a:lnSpc>
              <a:spcAft>
                <a:spcPts val="0"/>
              </a:spcAft>
              <a:defRPr sz="4800" b="0">
                <a:solidFill>
                  <a:schemeClr val="bg1"/>
                </a:solidFill>
              </a:defRPr>
            </a:lvl1pPr>
            <a:lvl2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2pPr>
            <a:lvl3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3pPr>
            <a:lvl4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4pPr>
            <a:lvl5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5pPr>
            <a:lvl6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6pPr>
            <a:lvl7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7pPr>
            <a:lvl8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8pPr>
            <a:lvl9pPr>
              <a:lnSpc>
                <a:spcPts val="5867"/>
              </a:lnSpc>
              <a:defRPr sz="4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Hervorhebung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3748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 defTabSz="311992">
              <a:tabLst>
                <a:tab pos="311992" algn="l"/>
              </a:tabLst>
              <a:defRPr/>
            </a:lvl2pPr>
            <a:lvl3pPr defTabSz="311992">
              <a:tabLst>
                <a:tab pos="311992" algn="l"/>
              </a:tabLst>
              <a:defRPr/>
            </a:lvl3pPr>
            <a:lvl4pPr defTabSz="311992">
              <a:tabLst>
                <a:tab pos="311992" algn="l"/>
              </a:tabLst>
              <a:defRPr/>
            </a:lvl4pPr>
            <a:lvl5pPr defTabSz="311992">
              <a:tabLst>
                <a:tab pos="311992" algn="l"/>
              </a:tabLst>
              <a:defRPr/>
            </a:lvl5pPr>
            <a:lvl6pPr marL="0" indent="0" defTabSz="311992">
              <a:buFont typeface="+mj-lt"/>
              <a:buNone/>
              <a:tabLst>
                <a:tab pos="311992" algn="l"/>
              </a:tabLst>
              <a:defRPr/>
            </a:lvl6pPr>
            <a:lvl7pPr defTabSz="311992">
              <a:tabLst>
                <a:tab pos="311992" algn="l"/>
              </a:tabLst>
              <a:defRPr/>
            </a:lvl7pPr>
            <a:lvl8pPr defTabSz="311992">
              <a:tabLst>
                <a:tab pos="311992" algn="l"/>
              </a:tabLst>
              <a:defRPr/>
            </a:lvl8pPr>
            <a:lvl9pPr defTabSz="311992">
              <a:tabLst>
                <a:tab pos="311992" algn="l"/>
              </a:tabLst>
              <a:defRPr/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82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 //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261E425-9AF3-4B68-A7DE-55697E5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8FE19E-1A66-4F06-9454-D8ECA48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5A8BB0B-4BD0-4791-8A9B-89C9D0000E3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24000" y="1224000"/>
            <a:ext cx="10896000" cy="448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  <p:grpSp>
        <p:nvGrpSpPr>
          <p:cNvPr id="6" name="Regieanweisungen">
            <a:extLst>
              <a:ext uri="{FF2B5EF4-FFF2-40B4-BE49-F238E27FC236}">
                <a16:creationId xmlns:a16="http://schemas.microsoft.com/office/drawing/2014/main" id="{20CE116F-C667-495A-B654-8B72C3A079E7}"/>
              </a:ext>
            </a:extLst>
          </p:cNvPr>
          <p:cNvGrpSpPr/>
          <p:nvPr/>
        </p:nvGrpSpPr>
        <p:grpSpPr>
          <a:xfrm>
            <a:off x="-3505067" y="-624000"/>
            <a:ext cx="19778197" cy="8111999"/>
            <a:chOff x="-2628800" y="-468000"/>
            <a:chExt cx="14833648" cy="6083999"/>
          </a:xfrm>
        </p:grpSpPr>
        <p:sp>
          <p:nvSpPr>
            <p:cNvPr id="16" name="Listenebenen">
              <a:extLst>
                <a:ext uri="{FF2B5EF4-FFF2-40B4-BE49-F238E27FC236}">
                  <a16:creationId xmlns:a16="http://schemas.microsoft.com/office/drawing/2014/main" id="{84A0104B-AA90-4DE7-ADAE-6959FBC15DB1}"/>
                </a:ext>
              </a:extLst>
            </p:cNvPr>
            <p:cNvSpPr txBox="1"/>
            <p:nvPr/>
          </p:nvSpPr>
          <p:spPr>
            <a:xfrm rot="10800000" flipH="1" flipV="1">
              <a:off x="-2628800" y="1368000"/>
              <a:ext cx="2520800" cy="152778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Einfärbung einer Spalte/Zeile: </a:t>
              </a:r>
              <a:br>
                <a:rPr lang="de-DE" sz="16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Markieren der Spalte/Zeile: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 Entwurf / Tabellentools &gt; Schattierung &gt;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600" b="1" baseline="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Die gewünschte Farbe aus den Designfarben auswählen</a:t>
              </a:r>
            </a:p>
          </p:txBody>
        </p:sp>
        <p:sp>
          <p:nvSpPr>
            <p:cNvPr id="10" name="Zurücksetzen">
              <a:extLst>
                <a:ext uri="{FF2B5EF4-FFF2-40B4-BE49-F238E27FC236}">
                  <a16:creationId xmlns:a16="http://schemas.microsoft.com/office/drawing/2014/main" id="{431D1FFE-03BA-4520-A89B-CDD1BC7E4751}"/>
                </a:ext>
              </a:extLst>
            </p:cNvPr>
            <p:cNvSpPr txBox="1"/>
            <p:nvPr/>
          </p:nvSpPr>
          <p:spPr>
            <a:xfrm rot="10800000" flipH="1" flipV="1">
              <a:off x="9252000" y="648000"/>
              <a:ext cx="1944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38EA8585-E11F-4D10-9DAB-78E6756B2D63}"/>
                </a:ext>
              </a:extLst>
            </p:cNvPr>
            <p:cNvSpPr txBox="1"/>
            <p:nvPr/>
          </p:nvSpPr>
          <p:spPr>
            <a:xfrm rot="10800000" flipH="1" flipV="1">
              <a:off x="431801" y="-468000"/>
              <a:ext cx="82804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Löschen einer Spalte/Zeile: </a:t>
              </a: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Markieren der Spalte/Zeile: Layout &gt; Löschen &gt; Spalte bzw. Zeile löschen</a:t>
              </a:r>
            </a:p>
          </p:txBody>
        </p:sp>
        <p:sp>
          <p:nvSpPr>
            <p:cNvPr id="12" name="Fußzeile">
              <a:extLst>
                <a:ext uri="{FF2B5EF4-FFF2-40B4-BE49-F238E27FC236}">
                  <a16:creationId xmlns:a16="http://schemas.microsoft.com/office/drawing/2014/main" id="{4EFB3271-7B15-42ED-A704-B39FAEDC1436}"/>
                </a:ext>
              </a:extLst>
            </p:cNvPr>
            <p:cNvSpPr txBox="1"/>
            <p:nvPr/>
          </p:nvSpPr>
          <p:spPr>
            <a:xfrm rot="10800000" flipH="1" flipV="1">
              <a:off x="431800" y="5255998"/>
              <a:ext cx="8280400" cy="36000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3" name="Layoutwechsel">
              <a:extLst>
                <a:ext uri="{FF2B5EF4-FFF2-40B4-BE49-F238E27FC236}">
                  <a16:creationId xmlns:a16="http://schemas.microsoft.com/office/drawing/2014/main" id="{6BCDAEA0-53BC-4E57-84CA-5C530F05A90E}"/>
                </a:ext>
              </a:extLst>
            </p:cNvPr>
            <p:cNvSpPr txBox="1"/>
            <p:nvPr/>
          </p:nvSpPr>
          <p:spPr>
            <a:xfrm rot="10800000" flipH="1" flipV="1">
              <a:off x="9252000" y="2283786"/>
              <a:ext cx="2952848" cy="10440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Einfügen einer Spalte/Zeile: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Markieren der Spalte/Zeile neben der eine weitere eingefügt werden soll: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Layout &gt; Hier die gewünschte Einfügeoption auswählen</a:t>
              </a:r>
            </a:p>
          </p:txBody>
        </p:sp>
      </p:grp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573989D-8FFD-4555-AAB7-592C2CE3AC9F}"/>
              </a:ext>
            </a:extLst>
          </p:cNvPr>
          <p:cNvCxnSpPr/>
          <p:nvPr/>
        </p:nvCxnSpPr>
        <p:spPr>
          <a:xfrm>
            <a:off x="0" y="5980800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F3269418-AEC9-43D6-9A0C-41CA02546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3"/>
          <a:stretch/>
        </p:blipFill>
        <p:spPr>
          <a:xfrm>
            <a:off x="12336001" y="4437031"/>
            <a:ext cx="2756284" cy="115221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81CC49D-33BF-49DC-B533-86BE2EB4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00" y="6239520"/>
            <a:ext cx="2016000" cy="3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6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12192000" cy="6864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 dirty="0"/>
              <a:t>Vollbild durch klicken einfügen.</a:t>
            </a:r>
          </a:p>
        </p:txBody>
      </p:sp>
    </p:spTree>
    <p:extLst>
      <p:ext uri="{BB962C8B-B14F-4D97-AF65-F5344CB8AC3E}">
        <p14:creationId xmlns:p14="http://schemas.microsoft.com/office/powerpoint/2010/main" val="231982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2736000" y="624000"/>
            <a:ext cx="6720000" cy="448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7D7879-BA70-4DD0-99E9-74C1A1FA34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22CC4-3EFE-4A06-B194-FAB2C24ECE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3B07E-B021-4B5C-9450-33EDD58444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5999" y="5270400"/>
            <a:ext cx="6720000" cy="432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33133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92">
          <p15:clr>
            <a:srgbClr val="FBAE40"/>
          </p15:clr>
        </p15:guide>
        <p15:guide id="2" pos="4468">
          <p15:clr>
            <a:srgbClr val="FBAE40"/>
          </p15:clr>
        </p15:guide>
        <p15:guide id="3" orient="horz" pos="291">
          <p15:clr>
            <a:srgbClr val="FBAE40"/>
          </p15:clr>
        </p15:guide>
        <p15:guide id="4" orient="horz" pos="241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000" y="624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7D7879-BA70-4DD0-99E9-74C1A1FA34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22CC4-3EFE-4A06-B194-FAB2C24ECE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3B07E-B021-4B5C-9450-33EDD58444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00" y="4320000"/>
            <a:ext cx="5280000" cy="1392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</a:t>
            </a:r>
            <a:r>
              <a:rPr lang="de-DE" dirty="0" err="1"/>
              <a:t>Bildunterzeile</a:t>
            </a:r>
            <a:r>
              <a:rPr lang="de-DE" dirty="0"/>
              <a:t> // für weitere Ebenen (Text) 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FABEA7C-7103-4FAC-AAB1-B8FF068486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0000" y="624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CA26BD8-E4CD-4A9F-ACC0-895F1FD27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000" y="4320000"/>
            <a:ext cx="5280000" cy="1392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</a:t>
            </a:r>
            <a:r>
              <a:rPr lang="de-DE" dirty="0" err="1"/>
              <a:t>Bildunterzeile</a:t>
            </a:r>
            <a:r>
              <a:rPr lang="de-DE" dirty="0"/>
              <a:t> // für weitere Ebenen (Text)  &gt;&gt; Menü &gt; Start &gt; Absatz &gt; Listenebene erhöhen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874852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2" pos="5443">
          <p15:clr>
            <a:srgbClr val="FBAE40"/>
          </p15:clr>
        </p15:guide>
        <p15:guide id="3" orient="horz" pos="291">
          <p15:clr>
            <a:srgbClr val="FBAE40"/>
          </p15:clr>
        </p15:guide>
        <p15:guide id="4" orient="horz" pos="1963">
          <p15:clr>
            <a:srgbClr val="FBAE40"/>
          </p15:clr>
        </p15:guide>
        <p15:guide id="5" pos="279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 inkl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C3A98A1-0379-4B57-A126-017C70E194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000" y="1272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7D7879-BA70-4DD0-99E9-74C1A1FA34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60000" y="6336000"/>
            <a:ext cx="8400000" cy="14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422CC4-3EFE-4A06-B194-FAB2C24ECE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2000" y="6336000"/>
            <a:ext cx="336000" cy="144000"/>
          </a:xfrm>
          <a:prstGeom prst="rect">
            <a:avLst/>
          </a:prstGeom>
        </p:spPr>
        <p:txBody>
          <a:bodyPr/>
          <a:lstStyle/>
          <a:p>
            <a:fld id="{0A730E62-14B4-2E49-8890-2512D4A4782C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3B07E-B021-4B5C-9450-33EDD58444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00" y="4944000"/>
            <a:ext cx="5280000" cy="768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Bildplatzhalter 6">
            <a:extLst>
              <a:ext uri="{FF2B5EF4-FFF2-40B4-BE49-F238E27FC236}">
                <a16:creationId xmlns:a16="http://schemas.microsoft.com/office/drawing/2014/main" id="{CFABEA7C-7103-4FAC-AAB1-B8FF068486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0000" y="1272000"/>
            <a:ext cx="5280000" cy="352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CA26BD8-E4CD-4A9F-ACC0-895F1FD27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0000" y="4944000"/>
            <a:ext cx="5280000" cy="768000"/>
          </a:xfrm>
        </p:spPr>
        <p:txBody>
          <a:bodyPr/>
          <a:lstStyle>
            <a:lvl1pPr>
              <a:lnSpc>
                <a:spcPts val="1600"/>
              </a:lnSpc>
              <a:spcAft>
                <a:spcPts val="0"/>
              </a:spcAft>
              <a:defRPr sz="1200"/>
            </a:lvl1pPr>
            <a:lvl2pPr>
              <a:lnSpc>
                <a:spcPts val="1600"/>
              </a:lnSpc>
              <a:spcAft>
                <a:spcPts val="0"/>
              </a:spcAft>
              <a:defRPr sz="1200"/>
            </a:lvl2pPr>
            <a:lvl3pPr>
              <a:lnSpc>
                <a:spcPts val="1600"/>
              </a:lnSpc>
              <a:spcAft>
                <a:spcPts val="0"/>
              </a:spcAft>
              <a:defRPr sz="1200"/>
            </a:lvl3pPr>
            <a:lvl4pPr>
              <a:lnSpc>
                <a:spcPts val="1600"/>
              </a:lnSpc>
              <a:spcAft>
                <a:spcPts val="0"/>
              </a:spcAft>
              <a:defRPr sz="1200"/>
            </a:lvl4pPr>
            <a:lvl5pPr>
              <a:lnSpc>
                <a:spcPts val="1600"/>
              </a:lnSpc>
              <a:spcAft>
                <a:spcPts val="0"/>
              </a:spcAft>
              <a:defRPr sz="1200"/>
            </a:lvl5pPr>
            <a:lvl6pPr>
              <a:lnSpc>
                <a:spcPts val="1600"/>
              </a:lnSpc>
              <a:spcAft>
                <a:spcPts val="0"/>
              </a:spcAft>
              <a:defRPr sz="1200"/>
            </a:lvl6pPr>
            <a:lvl7pPr>
              <a:lnSpc>
                <a:spcPts val="1600"/>
              </a:lnSpc>
              <a:spcAft>
                <a:spcPts val="0"/>
              </a:spcAft>
              <a:defRPr sz="1200"/>
            </a:lvl7pPr>
            <a:lvl8pPr>
              <a:lnSpc>
                <a:spcPts val="1600"/>
              </a:lnSpc>
              <a:spcAft>
                <a:spcPts val="0"/>
              </a:spcAft>
              <a:defRPr sz="1200"/>
            </a:lvl8pPr>
            <a:lvl9pPr>
              <a:lnSpc>
                <a:spcPts val="1600"/>
              </a:lnSpc>
              <a:spcAft>
                <a:spcPts val="0"/>
              </a:spcAft>
              <a:defRPr sz="1200"/>
            </a:lvl9pPr>
          </a:lstStyle>
          <a:p>
            <a:pPr lvl="0"/>
            <a:r>
              <a:rPr lang="de-DE" dirty="0"/>
              <a:t>Bildunterzeile // für weitere Ebenen (Text) 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B3784F-BC20-4A45-986C-728B00F59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KAPITEL | CHART-HEADLINE</a:t>
            </a:r>
          </a:p>
        </p:txBody>
      </p:sp>
    </p:spTree>
    <p:extLst>
      <p:ext uri="{BB962C8B-B14F-4D97-AF65-F5344CB8AC3E}">
        <p14:creationId xmlns:p14="http://schemas.microsoft.com/office/powerpoint/2010/main" val="176218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45">
          <p15:clr>
            <a:srgbClr val="FBAE40"/>
          </p15:clr>
        </p15:guide>
        <p15:guide id="3" orient="horz" pos="596">
          <p15:clr>
            <a:srgbClr val="FBAE40"/>
          </p15:clr>
        </p15:guide>
        <p15:guide id="4" orient="horz" pos="2269">
          <p15:clr>
            <a:srgbClr val="FBAE40"/>
          </p15:clr>
        </p15:guide>
        <p15:guide id="5" pos="2790">
          <p15:clr>
            <a:srgbClr val="FBAE40"/>
          </p15:clr>
        </p15:guide>
        <p15:guide id="6" pos="54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4000" y="528000"/>
            <a:ext cx="10080000" cy="6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KAPITEL | CHART-HEADLINE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4000" y="1223999"/>
            <a:ext cx="10080000" cy="52214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err="1"/>
              <a:t>Subline</a:t>
            </a:r>
            <a:r>
              <a:rPr lang="de-DE" dirty="0"/>
              <a:t> auf erster Ebene // für weitere Ebenen (Text und Aufzählungen 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80000" y="7365485"/>
            <a:ext cx="5712011" cy="23997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aseline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600" baseline="0">
                <a:latin typeface="+mn-lt"/>
              </a:defRPr>
            </a:lvl9pPr>
          </a:lstStyle>
          <a:p>
            <a:endParaRPr lang="de-DE"/>
          </a:p>
        </p:txBody>
      </p:sp>
      <p:grpSp>
        <p:nvGrpSpPr>
          <p:cNvPr id="31" name="Regieanweisungen"/>
          <p:cNvGrpSpPr/>
          <p:nvPr/>
        </p:nvGrpSpPr>
        <p:grpSpPr>
          <a:xfrm>
            <a:off x="-2784000" y="-624000"/>
            <a:ext cx="17712000" cy="8111999"/>
            <a:chOff x="-2088000" y="-468000"/>
            <a:chExt cx="13284000" cy="6083999"/>
          </a:xfrm>
        </p:grpSpPr>
        <p:grpSp>
          <p:nvGrpSpPr>
            <p:cNvPr id="29" name="Listenebenen"/>
            <p:cNvGrpSpPr/>
            <p:nvPr/>
          </p:nvGrpSpPr>
          <p:grpSpPr>
            <a:xfrm>
              <a:off x="-2088000" y="1368000"/>
              <a:ext cx="1980000" cy="2319874"/>
              <a:chOff x="-2088000" y="1368000"/>
              <a:chExt cx="1980000" cy="2319874"/>
            </a:xfrm>
          </p:grpSpPr>
          <p:sp>
            <p:nvSpPr>
              <p:cNvPr id="12" name="Text // Listenebene erhöhen"/>
              <p:cNvSpPr txBox="1"/>
              <p:nvPr/>
            </p:nvSpPr>
            <p:spPr>
              <a:xfrm>
                <a:off x="-2016000" y="2787874"/>
                <a:ext cx="936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/>
            </p:nvSpPr>
            <p:spPr>
              <a:xfrm>
                <a:off x="-2016000" y="3291874"/>
                <a:ext cx="936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/>
            </p:nvSpPr>
            <p:spPr>
              <a:xfrm rot="10800000" flipH="1" flipV="1">
                <a:off x="-2088000" y="1368000"/>
                <a:ext cx="1980000" cy="8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0" baseline="0" dirty="0">
                    <a:solidFill>
                      <a:schemeClr val="tx1"/>
                    </a:solidFill>
                    <a:latin typeface="+mn-lt"/>
                  </a:rPr>
                  <a:t>Listen erstellen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0" baseline="0" dirty="0">
                    <a:solidFill>
                      <a:schemeClr val="tx1"/>
                    </a:solidFill>
                    <a:latin typeface="+mn-lt"/>
                  </a:rPr>
                  <a:t>Wechseln Sie die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6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6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6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963360" y="3291874"/>
                <a:ext cx="855360" cy="396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963360" y="2787874"/>
                <a:ext cx="855360" cy="396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/>
          </p:nvSpPr>
          <p:spPr>
            <a:xfrm rot="10800000" flipH="1" flipV="1">
              <a:off x="9252000" y="648000"/>
              <a:ext cx="1944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/>
          </p:nvSpPr>
          <p:spPr>
            <a:xfrm rot="10800000" flipH="1" flipV="1">
              <a:off x="431801" y="-468000"/>
              <a:ext cx="82804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/>
          </p:nvSpPr>
          <p:spPr>
            <a:xfrm rot="10800000" flipH="1" flipV="1">
              <a:off x="431800" y="5255998"/>
              <a:ext cx="8280400" cy="36000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0" name="Layoutwechsel"/>
            <p:cNvSpPr txBox="1"/>
            <p:nvPr/>
          </p:nvSpPr>
          <p:spPr>
            <a:xfrm rot="10800000" flipH="1" flipV="1">
              <a:off x="9252000" y="2283786"/>
              <a:ext cx="1944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6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6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6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9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3600" b="0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1600"/>
        </a:spcAft>
        <a:buSzPct val="75000"/>
        <a:buFont typeface="Arial" panose="020B0604020202020204" pitchFamily="34" charset="0"/>
        <a:buNone/>
        <a:defRPr sz="2000" b="1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11992" indent="-311992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Clr>
          <a:schemeClr val="bg2"/>
        </a:buClr>
        <a:buSzPct val="100000"/>
        <a:buFont typeface="Wingdings" panose="05000000000000000000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623984" indent="-311992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935977" indent="-311992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ts val="2400"/>
        </a:lnSpc>
        <a:spcBef>
          <a:spcPts val="0"/>
        </a:spcBef>
        <a:spcAft>
          <a:spcPts val="800"/>
        </a:spcAft>
        <a:buSzPct val="75000"/>
        <a:buFont typeface="Arial" panose="020B0604020202020204" pitchFamily="34" charset="0"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2">
          <p15:clr>
            <a:srgbClr val="5ACBF0"/>
          </p15:clr>
        </p15:guide>
        <p15:guide id="2" pos="5059">
          <p15:clr>
            <a:srgbClr val="5ACBF0"/>
          </p15:clr>
        </p15:guide>
        <p15:guide id="3" orient="horz" pos="245">
          <p15:clr>
            <a:srgbClr val="5ACBF0"/>
          </p15:clr>
        </p15:guide>
        <p15:guide id="4" orient="horz" pos="2700">
          <p15:clr>
            <a:srgbClr val="5ACBF0"/>
          </p15:clr>
        </p15:guide>
        <p15:guide id="5" pos="544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3.jpe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0.png"/><Relationship Id="rId4" Type="http://schemas.openxmlformats.org/officeDocument/2006/relationships/image" Target="../media/image134.t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90C7EA4-1311-5115-5513-F1F51E152A44}"/>
              </a:ext>
            </a:extLst>
          </p:cNvPr>
          <p:cNvPicPr>
            <a:picLocks/>
          </p:cNvPicPr>
          <p:nvPr/>
        </p:nvPicPr>
        <p:blipFill>
          <a:blip r:embed="rId2"/>
          <a:srcRect l="28980" t="3933" r="39891" b="66206"/>
          <a:stretch/>
        </p:blipFill>
        <p:spPr>
          <a:xfrm>
            <a:off x="142378" y="621577"/>
            <a:ext cx="6037314" cy="43395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5FED522-8F8D-CCAB-431B-514B6C22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89" y="1577757"/>
            <a:ext cx="4878035" cy="149091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B68BD9E-A644-0FE1-B376-699B0E13F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608" y="996967"/>
            <a:ext cx="873521" cy="873301"/>
          </a:xfrm>
          <a:prstGeom prst="rect">
            <a:avLst/>
          </a:prstGeom>
        </p:spPr>
      </p:pic>
      <p:sp>
        <p:nvSpPr>
          <p:cNvPr id="2" name="Untertitel 1">
            <a:extLst>
              <a:ext uri="{FF2B5EF4-FFF2-40B4-BE49-F238E27FC236}">
                <a16:creationId xmlns:a16="http://schemas.microsoft.com/office/drawing/2014/main" id="{2D46D2FA-FED0-70FD-8261-6D7270D60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000" y="6044228"/>
            <a:ext cx="10836480" cy="813771"/>
          </a:xfrm>
        </p:spPr>
        <p:txBody>
          <a:bodyPr/>
          <a:lstStyle/>
          <a:p>
            <a:r>
              <a:rPr lang="de-DE" dirty="0"/>
              <a:t>Nico Brosda, Stéphane </a:t>
            </a:r>
            <a:r>
              <a:rPr lang="de-DE" dirty="0" err="1"/>
              <a:t>Higueret</a:t>
            </a:r>
            <a:r>
              <a:rPr lang="de-DE" dirty="0"/>
              <a:t> 						19.11.2024	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F3DC83-472E-824F-D494-E95DA3F2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5109741"/>
            <a:ext cx="8983463" cy="813771"/>
          </a:xfrm>
        </p:spPr>
        <p:txBody>
          <a:bodyPr/>
          <a:lstStyle/>
          <a:p>
            <a:r>
              <a:rPr lang="de-DE" b="0" i="0" u="none" strike="noStrike" dirty="0" err="1">
                <a:effectLst/>
                <a:latin typeface="Calibri" panose="020F0502020204030204" pitchFamily="34" charset="0"/>
              </a:rPr>
              <a:t>Results</a:t>
            </a:r>
            <a:r>
              <a:rPr lang="de-DE" b="0" i="0" u="none" strike="noStrike" dirty="0">
                <a:effectLst/>
                <a:latin typeface="Calibri" panose="020F050202020403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b="0" i="0" u="none" strike="noStrike" dirty="0">
                <a:effectLst/>
                <a:latin typeface="Calibri" panose="020F0502020204030204" pitchFamily="34" charset="0"/>
              </a:rPr>
              <a:t> on 1D and 2D </a:t>
            </a:r>
            <a:r>
              <a:rPr lang="de-DE" b="0" i="0" u="none" strike="noStrike" dirty="0" err="1">
                <a:effectLst/>
                <a:latin typeface="Calibri" panose="020F0502020204030204" pitchFamily="34" charset="0"/>
              </a:rPr>
              <a:t>arrays</a:t>
            </a:r>
            <a:r>
              <a:rPr lang="de-DE" b="0" i="0" u="none" strike="noStrike" dirty="0">
                <a:effectLst/>
                <a:latin typeface="Calibri" panose="020F0502020204030204" pitchFamily="34" charset="0"/>
              </a:rPr>
              <a:t> at IPHC Strasbourg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FB6051F-4182-4769-CB89-16135784D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073" y="2951921"/>
            <a:ext cx="1925877" cy="6127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886022-D32E-95EA-6194-8BCAE00E9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280" y="633193"/>
            <a:ext cx="2217722" cy="10747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4E2B6E-F429-A502-06AC-0A7D790F2BE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88" y="996967"/>
            <a:ext cx="2594626" cy="5500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E2D161-F6C4-C425-5479-D1BA432A7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2725" y="3164875"/>
            <a:ext cx="1572797" cy="107474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9A76A07-8CE6-428A-BCEF-7B3D93E97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3978" y="2830292"/>
            <a:ext cx="2525646" cy="10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24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F82D3-6D34-96E9-44D5-3115EDB6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Sample structure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65D7482-8777-18AA-4CB5-A9D0B90C73CA}"/>
              </a:ext>
            </a:extLst>
          </p:cNvPr>
          <p:cNvGrpSpPr/>
          <p:nvPr/>
        </p:nvGrpSpPr>
        <p:grpSpPr>
          <a:xfrm>
            <a:off x="0" y="1278659"/>
            <a:ext cx="9918829" cy="5579341"/>
            <a:chOff x="1493773" y="1278659"/>
            <a:chExt cx="9918829" cy="5579341"/>
          </a:xfrm>
        </p:grpSpPr>
        <p:pic>
          <p:nvPicPr>
            <p:cNvPr id="5" name="Inhaltsplatzhalter 6">
              <a:extLst>
                <a:ext uri="{FF2B5EF4-FFF2-40B4-BE49-F238E27FC236}">
                  <a16:creationId xmlns:a16="http://schemas.microsoft.com/office/drawing/2014/main" id="{E9050279-97BC-E793-BE3E-DFEA49DE7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773" y="1278659"/>
              <a:ext cx="9918829" cy="5579341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16EF457-6E93-4FDB-0F81-E3C447DC206B}"/>
                </a:ext>
              </a:extLst>
            </p:cNvPr>
            <p:cNvSpPr/>
            <p:nvPr/>
          </p:nvSpPr>
          <p:spPr>
            <a:xfrm>
              <a:off x="8201024" y="3157538"/>
              <a:ext cx="2757489" cy="671512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92A86B4-D5A4-A3CC-F6B8-6C39DCEC663C}"/>
                </a:ext>
              </a:extLst>
            </p:cNvPr>
            <p:cNvSpPr txBox="1"/>
            <p:nvPr/>
          </p:nvSpPr>
          <p:spPr>
            <a:xfrm>
              <a:off x="6853237" y="2835831"/>
              <a:ext cx="1458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FF0000"/>
                  </a:solidFill>
                </a:rPr>
                <a:t>Active</a:t>
              </a:r>
              <a:r>
                <a:rPr lang="de-DE" dirty="0">
                  <a:solidFill>
                    <a:srgbClr val="FF0000"/>
                  </a:solidFill>
                </a:rPr>
                <a:t> </a:t>
              </a:r>
              <a:r>
                <a:rPr lang="de-DE" dirty="0" err="1">
                  <a:solidFill>
                    <a:srgbClr val="FF0000"/>
                  </a:solidFill>
                </a:rPr>
                <a:t>region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4A413CEF-63C6-C656-3CBA-3F4A0FBBAB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654" r="78507" b="42320"/>
          <a:stretch/>
        </p:blipFill>
        <p:spPr>
          <a:xfrm>
            <a:off x="9464740" y="4479203"/>
            <a:ext cx="2625164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8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02EDA-E2F0-70AB-E9DC-50F5393C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50 Hz </a:t>
            </a:r>
            <a:r>
              <a:rPr lang="de-DE" dirty="0" err="1"/>
              <a:t>noise</a:t>
            </a:r>
            <a:r>
              <a:rPr lang="de-DE" dirty="0"/>
              <a:t> on </a:t>
            </a:r>
            <a:r>
              <a:rPr lang="de-DE" dirty="0" err="1"/>
              <a:t>undiffused</a:t>
            </a:r>
            <a:r>
              <a:rPr lang="de-DE" dirty="0"/>
              <a:t> beam?!</a:t>
            </a:r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A1E0F06-CEBC-6A74-BC81-1F9A68B7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21" y="1358726"/>
            <a:ext cx="5323562" cy="4140548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DC8CB0C-B28A-9CFF-88FE-C5159545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85" y="1358726"/>
            <a:ext cx="5323562" cy="41405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888180-0EAB-2AC8-AC2C-62645F337303}"/>
              </a:ext>
            </a:extLst>
          </p:cNvPr>
          <p:cNvSpPr txBox="1"/>
          <p:nvPr/>
        </p:nvSpPr>
        <p:spPr>
          <a:xfrm>
            <a:off x="1" y="5499274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2"/>
                </a:solidFill>
              </a:rPr>
              <a:t>Compared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is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the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highest</a:t>
            </a:r>
            <a:r>
              <a:rPr lang="de-DE" sz="1600" dirty="0">
                <a:solidFill>
                  <a:schemeClr val="tx2"/>
                </a:solidFill>
              </a:rPr>
              <a:t> and </a:t>
            </a:r>
            <a:r>
              <a:rPr lang="de-DE" sz="1600" dirty="0" err="1">
                <a:solidFill>
                  <a:schemeClr val="tx2"/>
                </a:solidFill>
              </a:rPr>
              <a:t>lowest</a:t>
            </a:r>
            <a:r>
              <a:rPr lang="de-DE" sz="1600" dirty="0">
                <a:solidFill>
                  <a:schemeClr val="tx2"/>
                </a:solidFill>
              </a:rPr>
              <a:t> (</a:t>
            </a:r>
            <a:r>
              <a:rPr lang="de-DE" sz="1600" dirty="0" err="1">
                <a:solidFill>
                  <a:schemeClr val="tx2"/>
                </a:solidFill>
              </a:rPr>
              <a:t>dark</a:t>
            </a:r>
            <a:r>
              <a:rPr lang="de-DE" sz="1600" dirty="0">
                <a:solidFill>
                  <a:schemeClr val="tx2"/>
                </a:solidFill>
              </a:rPr>
              <a:t>) </a:t>
            </a:r>
            <a:r>
              <a:rPr lang="de-DE" sz="1600" dirty="0" err="1">
                <a:solidFill>
                  <a:schemeClr val="tx2"/>
                </a:solidFill>
              </a:rPr>
              <a:t>signal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of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arbitrary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measurements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with</a:t>
            </a:r>
            <a:r>
              <a:rPr lang="de-DE" sz="1600" dirty="0">
                <a:solidFill>
                  <a:schemeClr val="tx2"/>
                </a:solidFill>
              </a:rPr>
              <a:t> and </a:t>
            </a:r>
            <a:r>
              <a:rPr lang="de-DE" sz="1600" dirty="0" err="1">
                <a:solidFill>
                  <a:schemeClr val="tx2"/>
                </a:solidFill>
              </a:rPr>
              <a:t>without</a:t>
            </a:r>
            <a:r>
              <a:rPr lang="de-DE" sz="1600" dirty="0">
                <a:solidFill>
                  <a:schemeClr val="tx2"/>
                </a:solidFill>
              </a:rPr>
              <a:t> diffuser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2"/>
                </a:solidFill>
              </a:rPr>
              <a:t>I </a:t>
            </a:r>
            <a:r>
              <a:rPr lang="de-DE" sz="1600" dirty="0" err="1">
                <a:solidFill>
                  <a:schemeClr val="tx2"/>
                </a:solidFill>
              </a:rPr>
              <a:t>observed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this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modulation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for</a:t>
            </a:r>
            <a:r>
              <a:rPr lang="de-DE" sz="1600" dirty="0">
                <a:solidFill>
                  <a:schemeClr val="tx2"/>
                </a:solidFill>
              </a:rPr>
              <a:t> different </a:t>
            </a:r>
            <a:r>
              <a:rPr lang="de-DE" sz="1600" dirty="0" err="1">
                <a:solidFill>
                  <a:schemeClr val="tx2"/>
                </a:solidFill>
              </a:rPr>
              <a:t>measurement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days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whenever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we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measured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without</a:t>
            </a:r>
            <a:r>
              <a:rPr lang="de-DE" sz="1600" dirty="0">
                <a:solidFill>
                  <a:schemeClr val="tx2"/>
                </a:solidFill>
              </a:rPr>
              <a:t> diffuser; I will </a:t>
            </a:r>
            <a:r>
              <a:rPr lang="de-DE" sz="1600" dirty="0" err="1">
                <a:solidFill>
                  <a:schemeClr val="tx2"/>
                </a:solidFill>
              </a:rPr>
              <a:t>nevertheless</a:t>
            </a:r>
            <a:r>
              <a:rPr lang="de-DE" sz="1600" dirty="0">
                <a:solidFill>
                  <a:schemeClr val="tx2"/>
                </a:solidFill>
              </a:rPr>
              <a:t> bring </a:t>
            </a:r>
            <a:r>
              <a:rPr lang="de-DE" sz="1600" dirty="0" err="1">
                <a:solidFill>
                  <a:schemeClr val="tx2"/>
                </a:solidFill>
              </a:rPr>
              <a:t>these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observations</a:t>
            </a:r>
            <a:r>
              <a:rPr lang="de-DE" sz="1600" dirty="0">
                <a:solidFill>
                  <a:schemeClr val="tx2"/>
                </a:solidFill>
              </a:rPr>
              <a:t> in </a:t>
            </a:r>
            <a:r>
              <a:rPr lang="de-DE" sz="1600" dirty="0" err="1">
                <a:solidFill>
                  <a:schemeClr val="tx2"/>
                </a:solidFill>
              </a:rPr>
              <a:t>plots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for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you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to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compare</a:t>
            </a:r>
            <a:endParaRPr lang="de-DE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2"/>
                </a:solidFill>
              </a:rPr>
              <a:t>If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you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count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the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periods</a:t>
            </a:r>
            <a:r>
              <a:rPr lang="de-DE" sz="1600" dirty="0">
                <a:solidFill>
                  <a:schemeClr val="tx2"/>
                </a:solidFill>
              </a:rPr>
              <a:t> on </a:t>
            </a:r>
            <a:r>
              <a:rPr lang="de-DE" sz="1600" dirty="0" err="1">
                <a:solidFill>
                  <a:schemeClr val="tx2"/>
                </a:solidFill>
              </a:rPr>
              <a:t>the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right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side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you</a:t>
            </a:r>
            <a:r>
              <a:rPr lang="de-DE" sz="1600" dirty="0">
                <a:solidFill>
                  <a:schemeClr val="tx2"/>
                </a:solidFill>
              </a:rPr>
              <a:t> find: 10 </a:t>
            </a:r>
            <a:r>
              <a:rPr lang="de-DE" sz="1600" dirty="0" err="1">
                <a:solidFill>
                  <a:schemeClr val="tx2"/>
                </a:solidFill>
              </a:rPr>
              <a:t>periods</a:t>
            </a:r>
            <a:r>
              <a:rPr lang="de-DE" sz="1600" dirty="0">
                <a:solidFill>
                  <a:schemeClr val="tx2"/>
                </a:solidFill>
              </a:rPr>
              <a:t> in 200 </a:t>
            </a:r>
            <a:r>
              <a:rPr lang="de-DE" sz="1600" dirty="0" err="1">
                <a:solidFill>
                  <a:schemeClr val="tx2"/>
                </a:solidFill>
              </a:rPr>
              <a:t>ms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meaning</a:t>
            </a:r>
            <a:r>
              <a:rPr lang="de-DE" sz="1600" dirty="0">
                <a:solidFill>
                  <a:schemeClr val="tx2"/>
                </a:solidFill>
              </a:rPr>
              <a:t> 50 in 1s = 50 Hz…</a:t>
            </a:r>
          </a:p>
          <a:p>
            <a:endParaRPr lang="de-DE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9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97D77-C7B8-835C-DB1D-0C7BFE2C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807278"/>
            <a:ext cx="10896000" cy="960000"/>
          </a:xfrm>
        </p:spPr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6F35D-97DE-BC07-49EA-8E1560D97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000" y="1968589"/>
            <a:ext cx="10896000" cy="4298396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Voltage tests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Linearity checks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Homogeneity of array response</a:t>
            </a:r>
          </a:p>
        </p:txBody>
      </p:sp>
    </p:spTree>
    <p:extLst>
      <p:ext uri="{BB962C8B-B14F-4D97-AF65-F5344CB8AC3E}">
        <p14:creationId xmlns:p14="http://schemas.microsoft.com/office/powerpoint/2010/main" val="348518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F667C-ADD7-FACB-B55E-2895B59C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tests</a:t>
            </a:r>
          </a:p>
        </p:txBody>
      </p:sp>
      <p:pic>
        <p:nvPicPr>
          <p:cNvPr id="4" name="Grafik 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53A14B94-D814-77C7-B24B-089CBB6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976"/>
            <a:ext cx="6096000" cy="4757853"/>
          </a:xfrm>
          <a:prstGeom prst="rect">
            <a:avLst/>
          </a:prstGeom>
        </p:spPr>
      </p:pic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0001F23C-D201-420A-34FD-E2127456B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5594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7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6826D-93E6-0D62-F282-3AC184D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5B5CEE4C-8361-ED73-C5B6-F7ACF541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493159"/>
            <a:ext cx="6095999" cy="4999716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F19D6DF5-4D27-CFC6-10D1-C4A69E7C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158"/>
            <a:ext cx="6096000" cy="49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9F0A7-CFFB-FEE1-FE94-185ED389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22nd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CC0199E-D639-6A48-0AC8-90B04A2D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57854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6EBAA9-9F55-E91F-2766-98A8BC59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9E329-FA51-3B01-10EC-38E50EF2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ECB4335-B4F4-2D52-6449-1E1270D0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3091"/>
            <a:ext cx="6096000" cy="4999717"/>
          </a:xfrm>
          <a:prstGeom prst="rect">
            <a:avLst/>
          </a:prstGeom>
        </p:spPr>
      </p:pic>
      <p:pic>
        <p:nvPicPr>
          <p:cNvPr id="8" name="Grafik 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7130AB93-8E95-4F37-F338-7872764B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3091"/>
            <a:ext cx="6096000" cy="49997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A1ABD86-5BCF-A5F9-B9A2-842CC6BB6F39}"/>
              </a:ext>
            </a:extLst>
          </p:cNvPr>
          <p:cNvSpPr txBox="1"/>
          <p:nvPr/>
        </p:nvSpPr>
        <p:spPr>
          <a:xfrm>
            <a:off x="726581" y="6273225"/>
            <a:ext cx="10738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tx2"/>
                </a:solidFill>
              </a:rPr>
              <a:t>Note </a:t>
            </a:r>
            <a:r>
              <a:rPr lang="de-DE" sz="1600" dirty="0" err="1">
                <a:solidFill>
                  <a:schemeClr val="tx2"/>
                </a:solidFill>
              </a:rPr>
              <a:t>that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the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sensitivity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implies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that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we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could</a:t>
            </a:r>
            <a:r>
              <a:rPr lang="de-DE" sz="1600" dirty="0">
                <a:solidFill>
                  <a:schemeClr val="tx2"/>
                </a:solidFill>
              </a:rPr>
              <a:t> e.g. </a:t>
            </a:r>
            <a:r>
              <a:rPr lang="de-DE" sz="1600" dirty="0" err="1">
                <a:solidFill>
                  <a:schemeClr val="tx2"/>
                </a:solidFill>
              </a:rPr>
              <a:t>detect</a:t>
            </a:r>
            <a:r>
              <a:rPr lang="de-DE" sz="1600" dirty="0">
                <a:solidFill>
                  <a:schemeClr val="tx2"/>
                </a:solidFill>
              </a:rPr>
              <a:t> a </a:t>
            </a:r>
            <a:r>
              <a:rPr lang="de-DE" sz="1600" dirty="0" err="1">
                <a:solidFill>
                  <a:schemeClr val="tx2"/>
                </a:solidFill>
              </a:rPr>
              <a:t>current</a:t>
            </a:r>
            <a:r>
              <a:rPr lang="de-DE" sz="1600" dirty="0">
                <a:solidFill>
                  <a:schemeClr val="tx2"/>
                </a:solidFill>
              </a:rPr>
              <a:t> ~ 200 </a:t>
            </a:r>
            <a:r>
              <a:rPr lang="de-DE" sz="1600" dirty="0" err="1">
                <a:solidFill>
                  <a:schemeClr val="tx2"/>
                </a:solidFill>
              </a:rPr>
              <a:t>lower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than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we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had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for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the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big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matrix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arrays</a:t>
            </a:r>
            <a:r>
              <a:rPr lang="de-DE" sz="1600" dirty="0">
                <a:solidFill>
                  <a:schemeClr val="tx2"/>
                </a:solidFill>
              </a:rPr>
              <a:t>)</a:t>
            </a:r>
          </a:p>
          <a:p>
            <a:pPr algn="ctr"/>
            <a:r>
              <a:rPr lang="de-DE" sz="1600" dirty="0" err="1">
                <a:solidFill>
                  <a:schemeClr val="tx2"/>
                </a:solidFill>
              </a:rPr>
              <a:t>Meaning</a:t>
            </a:r>
            <a:r>
              <a:rPr lang="de-DE" sz="1600" dirty="0">
                <a:solidFill>
                  <a:schemeClr val="tx2"/>
                </a:solidFill>
              </a:rPr>
              <a:t>: 2 </a:t>
            </a:r>
            <a:r>
              <a:rPr lang="de-DE" sz="1600" dirty="0" err="1">
                <a:solidFill>
                  <a:schemeClr val="tx2"/>
                </a:solidFill>
              </a:rPr>
              <a:t>nA</a:t>
            </a:r>
            <a:r>
              <a:rPr lang="de-DE" sz="1600" dirty="0">
                <a:solidFill>
                  <a:schemeClr val="tx2"/>
                </a:solidFill>
              </a:rPr>
              <a:t> at Faraday </a:t>
            </a:r>
            <a:r>
              <a:rPr lang="de-DE" sz="1600" dirty="0" err="1">
                <a:solidFill>
                  <a:schemeClr val="tx2"/>
                </a:solidFill>
              </a:rPr>
              <a:t>cup</a:t>
            </a:r>
            <a:r>
              <a:rPr lang="de-DE" sz="1600" dirty="0">
                <a:solidFill>
                  <a:schemeClr val="tx2"/>
                </a:solidFill>
              </a:rPr>
              <a:t> / 200 = 10 </a:t>
            </a:r>
            <a:r>
              <a:rPr lang="de-DE" sz="1600" dirty="0" err="1">
                <a:solidFill>
                  <a:schemeClr val="tx2"/>
                </a:solidFill>
              </a:rPr>
              <a:t>pA</a:t>
            </a:r>
            <a:r>
              <a:rPr lang="de-DE" sz="1600" dirty="0">
                <a:solidFill>
                  <a:schemeClr val="tx2"/>
                </a:solidFill>
              </a:rPr>
              <a:t> at Faraday </a:t>
            </a:r>
            <a:r>
              <a:rPr lang="de-DE" sz="1600" dirty="0" err="1">
                <a:solidFill>
                  <a:schemeClr val="tx2"/>
                </a:solidFill>
              </a:rPr>
              <a:t>cup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under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these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conditions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for</a:t>
            </a:r>
            <a:r>
              <a:rPr lang="de-DE" sz="1600" dirty="0">
                <a:solidFill>
                  <a:schemeClr val="tx2"/>
                </a:solidFill>
              </a:rPr>
              <a:t> </a:t>
            </a:r>
            <a:r>
              <a:rPr lang="de-DE" sz="1600" dirty="0" err="1">
                <a:solidFill>
                  <a:schemeClr val="tx2"/>
                </a:solidFill>
              </a:rPr>
              <a:t>the</a:t>
            </a:r>
            <a:r>
              <a:rPr lang="de-DE" sz="1600" dirty="0">
                <a:solidFill>
                  <a:schemeClr val="tx2"/>
                </a:solidFill>
              </a:rPr>
              <a:t> large </a:t>
            </a:r>
            <a:r>
              <a:rPr lang="de-DE" sz="1600" dirty="0" err="1">
                <a:solidFill>
                  <a:schemeClr val="tx2"/>
                </a:solidFill>
              </a:rPr>
              <a:t>diodes</a:t>
            </a:r>
            <a:r>
              <a:rPr lang="de-DE" sz="16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68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D7F9945-1E2B-6F07-D7A9-94E407984581}"/>
              </a:ext>
            </a:extLst>
          </p:cNvPr>
          <p:cNvSpPr txBox="1">
            <a:spLocks/>
          </p:cNvSpPr>
          <p:nvPr/>
        </p:nvSpPr>
        <p:spPr>
          <a:xfrm>
            <a:off x="776400" y="680400"/>
            <a:ext cx="10080000" cy="6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Ratio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endParaRPr lang="de-DE" dirty="0"/>
          </a:p>
        </p:txBody>
      </p:sp>
      <p:pic>
        <p:nvPicPr>
          <p:cNvPr id="11" name="Grafik 1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8017866-085C-4AFA-2D88-A6088477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877" y="1304400"/>
            <a:ext cx="6587123" cy="541727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C43D41D-9B01-FDE9-B563-AB6338A8B453}"/>
              </a:ext>
            </a:extLst>
          </p:cNvPr>
          <p:cNvSpPr txBox="1"/>
          <p:nvPr/>
        </p:nvSpPr>
        <p:spPr>
          <a:xfrm>
            <a:off x="7705493" y="2810107"/>
            <a:ext cx="3857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rgbClr val="C00000"/>
                </a:solidFill>
              </a:rPr>
              <a:t>other measurement day ≠ comparable…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C17499F-A392-BCA2-D1F6-B214CD67C04D}"/>
              </a:ext>
            </a:extLst>
          </p:cNvPr>
          <p:cNvGrpSpPr>
            <a:grpSpLocks noChangeAspect="1"/>
          </p:cNvGrpSpPr>
          <p:nvPr/>
        </p:nvGrpSpPr>
        <p:grpSpPr>
          <a:xfrm>
            <a:off x="550822" y="1569616"/>
            <a:ext cx="2321861" cy="3052800"/>
            <a:chOff x="186199" y="1485327"/>
            <a:chExt cx="2675687" cy="3518013"/>
          </a:xfrm>
        </p:grpSpPr>
        <p:pic>
          <p:nvPicPr>
            <p:cNvPr id="14" name="Espace réservé du contenu 4">
              <a:extLst>
                <a:ext uri="{FF2B5EF4-FFF2-40B4-BE49-F238E27FC236}">
                  <a16:creationId xmlns:a16="http://schemas.microsoft.com/office/drawing/2014/main" id="{F8EC5A44-22A9-9B04-529E-C04F92E88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t="12179" r="65447" b="75358"/>
            <a:stretch/>
          </p:blipFill>
          <p:spPr>
            <a:xfrm>
              <a:off x="186199" y="1854659"/>
              <a:ext cx="2552205" cy="31486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5" name="ZoneTexte 15">
              <a:extLst>
                <a:ext uri="{FF2B5EF4-FFF2-40B4-BE49-F238E27FC236}">
                  <a16:creationId xmlns:a16="http://schemas.microsoft.com/office/drawing/2014/main" id="{2F7CE731-8C91-9728-E46E-B06BD2A54135}"/>
                </a:ext>
              </a:extLst>
            </p:cNvPr>
            <p:cNvSpPr txBox="1"/>
            <p:nvPr/>
          </p:nvSpPr>
          <p:spPr>
            <a:xfrm>
              <a:off x="716955" y="1485327"/>
              <a:ext cx="2144931" cy="4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  <p:cxnSp>
          <p:nvCxnSpPr>
            <p:cNvPr id="16" name="Connecteur droit avec flèche 16">
              <a:extLst>
                <a:ext uri="{FF2B5EF4-FFF2-40B4-BE49-F238E27FC236}">
                  <a16:creationId xmlns:a16="http://schemas.microsoft.com/office/drawing/2014/main" id="{0DD83AA9-37BC-E2DA-2643-D32FF769AA1D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150111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ZoneTexte 17">
              <a:extLst>
                <a:ext uri="{FF2B5EF4-FFF2-40B4-BE49-F238E27FC236}">
                  <a16:creationId xmlns:a16="http://schemas.microsoft.com/office/drawing/2014/main" id="{9C0CD68D-9592-3893-2189-974E19C0FC22}"/>
                </a:ext>
              </a:extLst>
            </p:cNvPr>
            <p:cNvSpPr txBox="1"/>
            <p:nvPr/>
          </p:nvSpPr>
          <p:spPr>
            <a:xfrm>
              <a:off x="1050381" y="1907716"/>
              <a:ext cx="118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18" name="Connecteur droit avec flèche 18">
              <a:extLst>
                <a:ext uri="{FF2B5EF4-FFF2-40B4-BE49-F238E27FC236}">
                  <a16:creationId xmlns:a16="http://schemas.microsoft.com/office/drawing/2014/main" id="{E2BFA04F-58A4-60C8-0E5E-77B26EB46673}"/>
                </a:ext>
              </a:extLst>
            </p:cNvPr>
            <p:cNvCxnSpPr>
              <a:cxnSpLocks/>
            </p:cNvCxnSpPr>
            <p:nvPr/>
          </p:nvCxnSpPr>
          <p:spPr>
            <a:xfrm>
              <a:off x="444457" y="3729579"/>
              <a:ext cx="0" cy="61212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9">
              <a:extLst>
                <a:ext uri="{FF2B5EF4-FFF2-40B4-BE49-F238E27FC236}">
                  <a16:creationId xmlns:a16="http://schemas.microsoft.com/office/drawing/2014/main" id="{E2BBBEC0-3870-705D-D0CB-D731B27F7367}"/>
                </a:ext>
              </a:extLst>
            </p:cNvPr>
            <p:cNvSpPr txBox="1"/>
            <p:nvPr/>
          </p:nvSpPr>
          <p:spPr>
            <a:xfrm>
              <a:off x="382749" y="3847182"/>
              <a:ext cx="113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20" name="Connecteur droit avec flèche 23">
              <a:extLst>
                <a:ext uri="{FF2B5EF4-FFF2-40B4-BE49-F238E27FC236}">
                  <a16:creationId xmlns:a16="http://schemas.microsoft.com/office/drawing/2014/main" id="{B90E5586-2226-8859-E323-CDE971CECBFE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0" cy="147836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26">
              <a:extLst>
                <a:ext uri="{FF2B5EF4-FFF2-40B4-BE49-F238E27FC236}">
                  <a16:creationId xmlns:a16="http://schemas.microsoft.com/office/drawing/2014/main" id="{469B039F-D615-3629-8DAC-DA2A3C0496B8}"/>
                </a:ext>
              </a:extLst>
            </p:cNvPr>
            <p:cNvSpPr txBox="1"/>
            <p:nvPr/>
          </p:nvSpPr>
          <p:spPr>
            <a:xfrm rot="16200000">
              <a:off x="-43410" y="2758086"/>
              <a:ext cx="1167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22" name="Connecteur droit avec flèche 27">
              <a:extLst>
                <a:ext uri="{FF2B5EF4-FFF2-40B4-BE49-F238E27FC236}">
                  <a16:creationId xmlns:a16="http://schemas.microsoft.com/office/drawing/2014/main" id="{1DC47156-5C23-E88F-D96F-EFBDF2C80831}"/>
                </a:ext>
              </a:extLst>
            </p:cNvPr>
            <p:cNvCxnSpPr>
              <a:cxnSpLocks/>
            </p:cNvCxnSpPr>
            <p:nvPr/>
          </p:nvCxnSpPr>
          <p:spPr>
            <a:xfrm>
              <a:off x="806102" y="2423838"/>
              <a:ext cx="124837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9">
              <a:extLst>
                <a:ext uri="{FF2B5EF4-FFF2-40B4-BE49-F238E27FC236}">
                  <a16:creationId xmlns:a16="http://schemas.microsoft.com/office/drawing/2014/main" id="{E2FD87D6-7204-D858-FE6A-70C1D6158AD6}"/>
                </a:ext>
              </a:extLst>
            </p:cNvPr>
            <p:cNvCxnSpPr>
              <a:cxnSpLocks/>
            </p:cNvCxnSpPr>
            <p:nvPr/>
          </p:nvCxnSpPr>
          <p:spPr>
            <a:xfrm>
              <a:off x="846305" y="2423838"/>
              <a:ext cx="0" cy="121100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ZoneTexte 32">
              <a:extLst>
                <a:ext uri="{FF2B5EF4-FFF2-40B4-BE49-F238E27FC236}">
                  <a16:creationId xmlns:a16="http://schemas.microsoft.com/office/drawing/2014/main" id="{4165354C-F763-8401-BA99-6B93FE1A8D9D}"/>
                </a:ext>
              </a:extLst>
            </p:cNvPr>
            <p:cNvSpPr txBox="1"/>
            <p:nvPr/>
          </p:nvSpPr>
          <p:spPr>
            <a:xfrm>
              <a:off x="1026326" y="2356833"/>
              <a:ext cx="1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25" name="ZoneTexte 33">
              <a:extLst>
                <a:ext uri="{FF2B5EF4-FFF2-40B4-BE49-F238E27FC236}">
                  <a16:creationId xmlns:a16="http://schemas.microsoft.com/office/drawing/2014/main" id="{41761CFD-F3E0-DAA4-BE27-BCF458E00220}"/>
                </a:ext>
              </a:extLst>
            </p:cNvPr>
            <p:cNvSpPr txBox="1"/>
            <p:nvPr/>
          </p:nvSpPr>
          <p:spPr>
            <a:xfrm>
              <a:off x="787338" y="2782956"/>
              <a:ext cx="101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cxnSp>
          <p:nvCxnSpPr>
            <p:cNvPr id="26" name="Connecteur droit avec flèche 34">
              <a:extLst>
                <a:ext uri="{FF2B5EF4-FFF2-40B4-BE49-F238E27FC236}">
                  <a16:creationId xmlns:a16="http://schemas.microsoft.com/office/drawing/2014/main" id="{DC04DDC0-BEBD-466C-FD5F-667202D2B03C}"/>
                </a:ext>
              </a:extLst>
            </p:cNvPr>
            <p:cNvCxnSpPr>
              <a:cxnSpLocks/>
            </p:cNvCxnSpPr>
            <p:nvPr/>
          </p:nvCxnSpPr>
          <p:spPr>
            <a:xfrm>
              <a:off x="1757954" y="3613666"/>
              <a:ext cx="0" cy="9473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avec flèche 40">
              <a:extLst>
                <a:ext uri="{FF2B5EF4-FFF2-40B4-BE49-F238E27FC236}">
                  <a16:creationId xmlns:a16="http://schemas.microsoft.com/office/drawing/2014/main" id="{7951C5CD-7439-2EE9-321B-57097097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983833" y="3708403"/>
              <a:ext cx="0" cy="211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ZoneTexte 42">
              <a:extLst>
                <a:ext uri="{FF2B5EF4-FFF2-40B4-BE49-F238E27FC236}">
                  <a16:creationId xmlns:a16="http://schemas.microsoft.com/office/drawing/2014/main" id="{A830D492-6EA9-8861-8ABE-010188571D81}"/>
                </a:ext>
              </a:extLst>
            </p:cNvPr>
            <p:cNvSpPr txBox="1"/>
            <p:nvPr/>
          </p:nvSpPr>
          <p:spPr>
            <a:xfrm>
              <a:off x="1703088" y="35399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30µm</a:t>
              </a:r>
            </a:p>
          </p:txBody>
        </p:sp>
        <p:sp>
          <p:nvSpPr>
            <p:cNvPr id="29" name="ZoneTexte 43">
              <a:extLst>
                <a:ext uri="{FF2B5EF4-FFF2-40B4-BE49-F238E27FC236}">
                  <a16:creationId xmlns:a16="http://schemas.microsoft.com/office/drawing/2014/main" id="{0AFDAFD1-20E3-CC44-8833-49711764A50F}"/>
                </a:ext>
              </a:extLst>
            </p:cNvPr>
            <p:cNvSpPr txBox="1"/>
            <p:nvPr/>
          </p:nvSpPr>
          <p:spPr>
            <a:xfrm>
              <a:off x="1915646" y="36136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0" name="ZoneTexte 48">
              <a:extLst>
                <a:ext uri="{FF2B5EF4-FFF2-40B4-BE49-F238E27FC236}">
                  <a16:creationId xmlns:a16="http://schemas.microsoft.com/office/drawing/2014/main" id="{04876842-A120-9E15-F4C3-1FD30E95868D}"/>
                </a:ext>
              </a:extLst>
            </p:cNvPr>
            <p:cNvSpPr txBox="1"/>
            <p:nvPr/>
          </p:nvSpPr>
          <p:spPr>
            <a:xfrm>
              <a:off x="2357734" y="216932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31" name="ZoneTexte 53">
              <a:extLst>
                <a:ext uri="{FF2B5EF4-FFF2-40B4-BE49-F238E27FC236}">
                  <a16:creationId xmlns:a16="http://schemas.microsoft.com/office/drawing/2014/main" id="{10376BAD-563E-2154-47C0-75B1E9023E24}"/>
                </a:ext>
              </a:extLst>
            </p:cNvPr>
            <p:cNvSpPr txBox="1"/>
            <p:nvPr/>
          </p:nvSpPr>
          <p:spPr>
            <a:xfrm>
              <a:off x="2161052" y="2756441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20µm</a:t>
              </a:r>
            </a:p>
          </p:txBody>
        </p:sp>
        <p:cxnSp>
          <p:nvCxnSpPr>
            <p:cNvPr id="32" name="Connecteur droit 55">
              <a:extLst>
                <a:ext uri="{FF2B5EF4-FFF2-40B4-BE49-F238E27FC236}">
                  <a16:creationId xmlns:a16="http://schemas.microsoft.com/office/drawing/2014/main" id="{CA96E9A0-D0C2-A47C-D6AE-1E569AF3D220}"/>
                </a:ext>
              </a:extLst>
            </p:cNvPr>
            <p:cNvCxnSpPr>
              <a:stCxn id="30" idx="1"/>
              <a:endCxn id="30" idx="1"/>
            </p:cNvCxnSpPr>
            <p:nvPr/>
          </p:nvCxnSpPr>
          <p:spPr>
            <a:xfrm>
              <a:off x="2357734" y="2338603"/>
              <a:ext cx="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avec flèche 57">
              <a:extLst>
                <a:ext uri="{FF2B5EF4-FFF2-40B4-BE49-F238E27FC236}">
                  <a16:creationId xmlns:a16="http://schemas.microsoft.com/office/drawing/2014/main" id="{1F69B32F-37FB-3BF6-D06A-78168C54F753}"/>
                </a:ext>
              </a:extLst>
            </p:cNvPr>
            <p:cNvCxnSpPr>
              <a:cxnSpLocks/>
            </p:cNvCxnSpPr>
            <p:nvPr/>
          </p:nvCxnSpPr>
          <p:spPr>
            <a:xfrm>
              <a:off x="2357734" y="2256746"/>
              <a:ext cx="0" cy="4286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avec flèche 61">
              <a:extLst>
                <a:ext uri="{FF2B5EF4-FFF2-40B4-BE49-F238E27FC236}">
                  <a16:creationId xmlns:a16="http://schemas.microsoft.com/office/drawing/2014/main" id="{B5CB7FAB-58B6-7D1B-6B3F-67E8D9E18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8513" y="2864163"/>
              <a:ext cx="72000" cy="0"/>
            </a:xfrm>
            <a:prstGeom prst="straightConnector1">
              <a:avLst/>
            </a:prstGeom>
            <a:ln w="12700">
              <a:headEnd type="none" w="med" len="med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F3D45AEF-BFCC-0C83-1CB7-38B99E2F6153}"/>
              </a:ext>
            </a:extLst>
          </p:cNvPr>
          <p:cNvGrpSpPr>
            <a:grpSpLocks noChangeAspect="1"/>
          </p:cNvGrpSpPr>
          <p:nvPr/>
        </p:nvGrpSpPr>
        <p:grpSpPr>
          <a:xfrm>
            <a:off x="2989588" y="3096822"/>
            <a:ext cx="2694097" cy="3051187"/>
            <a:chOff x="3308354" y="3129712"/>
            <a:chExt cx="3128789" cy="3543495"/>
          </a:xfrm>
        </p:grpSpPr>
        <p:pic>
          <p:nvPicPr>
            <p:cNvPr id="58" name="Espace réservé du contenu 4">
              <a:extLst>
                <a:ext uri="{FF2B5EF4-FFF2-40B4-BE49-F238E27FC236}">
                  <a16:creationId xmlns:a16="http://schemas.microsoft.com/office/drawing/2014/main" id="{3DBB68BC-CCD0-7C17-F96E-67DAC489C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1" t="17889" r="57084" b="73239"/>
            <a:stretch/>
          </p:blipFill>
          <p:spPr>
            <a:xfrm>
              <a:off x="3308354" y="3526748"/>
              <a:ext cx="2856014" cy="31464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59" name="Connecteur droit avec flèche 22">
              <a:extLst>
                <a:ext uri="{FF2B5EF4-FFF2-40B4-BE49-F238E27FC236}">
                  <a16:creationId xmlns:a16="http://schemas.microsoft.com/office/drawing/2014/main" id="{15A0A244-A680-3BD7-C343-227FB1D9E806}"/>
                </a:ext>
              </a:extLst>
            </p:cNvPr>
            <p:cNvCxnSpPr/>
            <p:nvPr/>
          </p:nvCxnSpPr>
          <p:spPr>
            <a:xfrm>
              <a:off x="3702826" y="4047184"/>
              <a:ext cx="2193438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necteur droit avec flèche 23">
              <a:extLst>
                <a:ext uri="{FF2B5EF4-FFF2-40B4-BE49-F238E27FC236}">
                  <a16:creationId xmlns:a16="http://schemas.microsoft.com/office/drawing/2014/main" id="{6F994B7D-D772-8E9E-6283-AB48102C33EC}"/>
                </a:ext>
              </a:extLst>
            </p:cNvPr>
            <p:cNvCxnSpPr>
              <a:cxnSpLocks/>
            </p:cNvCxnSpPr>
            <p:nvPr/>
          </p:nvCxnSpPr>
          <p:spPr>
            <a:xfrm>
              <a:off x="3702826" y="4047184"/>
              <a:ext cx="0" cy="123977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ZoneTexte 27">
              <a:extLst>
                <a:ext uri="{FF2B5EF4-FFF2-40B4-BE49-F238E27FC236}">
                  <a16:creationId xmlns:a16="http://schemas.microsoft.com/office/drawing/2014/main" id="{DE2C4C4E-6893-497D-D759-96350D1DFFE4}"/>
                </a:ext>
              </a:extLst>
            </p:cNvPr>
            <p:cNvSpPr txBox="1"/>
            <p:nvPr/>
          </p:nvSpPr>
          <p:spPr>
            <a:xfrm>
              <a:off x="4347912" y="3705556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sp>
          <p:nvSpPr>
            <p:cNvPr id="62" name="ZoneTexte 28">
              <a:extLst>
                <a:ext uri="{FF2B5EF4-FFF2-40B4-BE49-F238E27FC236}">
                  <a16:creationId xmlns:a16="http://schemas.microsoft.com/office/drawing/2014/main" id="{E56AED95-B50C-5754-ABDE-3D317D380B79}"/>
                </a:ext>
              </a:extLst>
            </p:cNvPr>
            <p:cNvSpPr txBox="1"/>
            <p:nvPr/>
          </p:nvSpPr>
          <p:spPr>
            <a:xfrm>
              <a:off x="3633267" y="4471924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250µm</a:t>
              </a:r>
            </a:p>
          </p:txBody>
        </p:sp>
        <p:cxnSp>
          <p:nvCxnSpPr>
            <p:cNvPr id="63" name="Connecteur droit avec flèche 30">
              <a:extLst>
                <a:ext uri="{FF2B5EF4-FFF2-40B4-BE49-F238E27FC236}">
                  <a16:creationId xmlns:a16="http://schemas.microsoft.com/office/drawing/2014/main" id="{9C4F9C92-6AB4-4C51-FDF1-42560C8A9518}"/>
                </a:ext>
              </a:extLst>
            </p:cNvPr>
            <p:cNvCxnSpPr>
              <a:cxnSpLocks/>
            </p:cNvCxnSpPr>
            <p:nvPr/>
          </p:nvCxnSpPr>
          <p:spPr>
            <a:xfrm>
              <a:off x="3764534" y="5138948"/>
              <a:ext cx="0" cy="92216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ZoneTexte 31">
              <a:extLst>
                <a:ext uri="{FF2B5EF4-FFF2-40B4-BE49-F238E27FC236}">
                  <a16:creationId xmlns:a16="http://schemas.microsoft.com/office/drawing/2014/main" id="{513FBFBB-0A19-02C0-0847-8889269BC8A1}"/>
                </a:ext>
              </a:extLst>
            </p:cNvPr>
            <p:cNvSpPr txBox="1"/>
            <p:nvPr/>
          </p:nvSpPr>
          <p:spPr>
            <a:xfrm>
              <a:off x="3702826" y="54257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65" name="Connecteur droit avec flèche 32">
              <a:extLst>
                <a:ext uri="{FF2B5EF4-FFF2-40B4-BE49-F238E27FC236}">
                  <a16:creationId xmlns:a16="http://schemas.microsoft.com/office/drawing/2014/main" id="{AB9AE7F4-C549-1CE8-F2A9-B0E7929CABF5}"/>
                </a:ext>
              </a:extLst>
            </p:cNvPr>
            <p:cNvCxnSpPr/>
            <p:nvPr/>
          </p:nvCxnSpPr>
          <p:spPr>
            <a:xfrm>
              <a:off x="5650368" y="4260363"/>
              <a:ext cx="0" cy="83961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eur droit avec flèche 33">
              <a:extLst>
                <a:ext uri="{FF2B5EF4-FFF2-40B4-BE49-F238E27FC236}">
                  <a16:creationId xmlns:a16="http://schemas.microsoft.com/office/drawing/2014/main" id="{4A6F604F-60FA-8A9C-4FF9-240DFF1A23B6}"/>
                </a:ext>
              </a:extLst>
            </p:cNvPr>
            <p:cNvCxnSpPr>
              <a:cxnSpLocks/>
            </p:cNvCxnSpPr>
            <p:nvPr/>
          </p:nvCxnSpPr>
          <p:spPr>
            <a:xfrm>
              <a:off x="3893559" y="5020629"/>
              <a:ext cx="1811971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ZoneTexte 36">
              <a:extLst>
                <a:ext uri="{FF2B5EF4-FFF2-40B4-BE49-F238E27FC236}">
                  <a16:creationId xmlns:a16="http://schemas.microsoft.com/office/drawing/2014/main" id="{BEB5A4F4-EFF0-FA8D-71CF-1FCA6574B5F1}"/>
                </a:ext>
              </a:extLst>
            </p:cNvPr>
            <p:cNvSpPr txBox="1"/>
            <p:nvPr/>
          </p:nvSpPr>
          <p:spPr>
            <a:xfrm>
              <a:off x="4346625" y="495428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68" name="ZoneTexte 37">
              <a:extLst>
                <a:ext uri="{FF2B5EF4-FFF2-40B4-BE49-F238E27FC236}">
                  <a16:creationId xmlns:a16="http://schemas.microsoft.com/office/drawing/2014/main" id="{6722DF4C-66E5-C430-610E-36885494A7D3}"/>
                </a:ext>
              </a:extLst>
            </p:cNvPr>
            <p:cNvSpPr txBox="1"/>
            <p:nvPr/>
          </p:nvSpPr>
          <p:spPr>
            <a:xfrm>
              <a:off x="5590436" y="445043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170µm</a:t>
              </a:r>
            </a:p>
          </p:txBody>
        </p:sp>
        <p:sp>
          <p:nvSpPr>
            <p:cNvPr id="69" name="ZoneTexte 39">
              <a:extLst>
                <a:ext uri="{FF2B5EF4-FFF2-40B4-BE49-F238E27FC236}">
                  <a16:creationId xmlns:a16="http://schemas.microsoft.com/office/drawing/2014/main" id="{85718C11-321F-F47D-D148-55E0C24C0978}"/>
                </a:ext>
              </a:extLst>
            </p:cNvPr>
            <p:cNvSpPr txBox="1"/>
            <p:nvPr/>
          </p:nvSpPr>
          <p:spPr>
            <a:xfrm>
              <a:off x="3979583" y="3129712"/>
              <a:ext cx="1513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1B24-AC28-1561-5094-F32512D0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9A3F4F2-8B48-91D4-4805-D4227FF8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66" y="1443600"/>
            <a:ext cx="6565634" cy="54144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9D162AB-4179-1856-385A-E5584BC6F243}"/>
              </a:ext>
            </a:extLst>
          </p:cNvPr>
          <p:cNvSpPr txBox="1">
            <a:spLocks/>
          </p:cNvSpPr>
          <p:nvPr/>
        </p:nvSpPr>
        <p:spPr>
          <a:xfrm>
            <a:off x="776400" y="680400"/>
            <a:ext cx="10080000" cy="6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Ratio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signals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28EE1E0-61EB-D0EB-D9E1-DFC2BD8B1A14}"/>
              </a:ext>
            </a:extLst>
          </p:cNvPr>
          <p:cNvGrpSpPr>
            <a:grpSpLocks noChangeAspect="1"/>
          </p:cNvGrpSpPr>
          <p:nvPr/>
        </p:nvGrpSpPr>
        <p:grpSpPr>
          <a:xfrm>
            <a:off x="294344" y="1591918"/>
            <a:ext cx="2321861" cy="3052800"/>
            <a:chOff x="186199" y="1485327"/>
            <a:chExt cx="2675687" cy="3518013"/>
          </a:xfrm>
        </p:grpSpPr>
        <p:pic>
          <p:nvPicPr>
            <p:cNvPr id="3" name="Espace réservé du contenu 4">
              <a:extLst>
                <a:ext uri="{FF2B5EF4-FFF2-40B4-BE49-F238E27FC236}">
                  <a16:creationId xmlns:a16="http://schemas.microsoft.com/office/drawing/2014/main" id="{C77F618D-F887-A6B7-A1BA-6D1562030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t="12179" r="65447" b="75358"/>
            <a:stretch/>
          </p:blipFill>
          <p:spPr>
            <a:xfrm>
              <a:off x="186199" y="1854659"/>
              <a:ext cx="2552205" cy="31486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4" name="ZoneTexte 15">
              <a:extLst>
                <a:ext uri="{FF2B5EF4-FFF2-40B4-BE49-F238E27FC236}">
                  <a16:creationId xmlns:a16="http://schemas.microsoft.com/office/drawing/2014/main" id="{B173A22D-3CCF-F7B2-1811-99F0918D82A9}"/>
                </a:ext>
              </a:extLst>
            </p:cNvPr>
            <p:cNvSpPr txBox="1"/>
            <p:nvPr/>
          </p:nvSpPr>
          <p:spPr>
            <a:xfrm>
              <a:off x="716955" y="1485327"/>
              <a:ext cx="2144931" cy="4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  <p:cxnSp>
          <p:nvCxnSpPr>
            <p:cNvPr id="8" name="Connecteur droit avec flèche 16">
              <a:extLst>
                <a:ext uri="{FF2B5EF4-FFF2-40B4-BE49-F238E27FC236}">
                  <a16:creationId xmlns:a16="http://schemas.microsoft.com/office/drawing/2014/main" id="{336409B5-A582-B169-CBC7-C6375774E52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150111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17">
              <a:extLst>
                <a:ext uri="{FF2B5EF4-FFF2-40B4-BE49-F238E27FC236}">
                  <a16:creationId xmlns:a16="http://schemas.microsoft.com/office/drawing/2014/main" id="{4CE7FCC1-4E32-9058-4545-DED7BABD0EC5}"/>
                </a:ext>
              </a:extLst>
            </p:cNvPr>
            <p:cNvSpPr txBox="1"/>
            <p:nvPr/>
          </p:nvSpPr>
          <p:spPr>
            <a:xfrm>
              <a:off x="1050381" y="1907716"/>
              <a:ext cx="118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10" name="Connecteur droit avec flèche 18">
              <a:extLst>
                <a:ext uri="{FF2B5EF4-FFF2-40B4-BE49-F238E27FC236}">
                  <a16:creationId xmlns:a16="http://schemas.microsoft.com/office/drawing/2014/main" id="{1154B4DD-CC2A-EA84-72DB-B28D66B7F663}"/>
                </a:ext>
              </a:extLst>
            </p:cNvPr>
            <p:cNvCxnSpPr>
              <a:cxnSpLocks/>
            </p:cNvCxnSpPr>
            <p:nvPr/>
          </p:nvCxnSpPr>
          <p:spPr>
            <a:xfrm>
              <a:off x="444457" y="3729579"/>
              <a:ext cx="0" cy="61212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ZoneTexte 19">
              <a:extLst>
                <a:ext uri="{FF2B5EF4-FFF2-40B4-BE49-F238E27FC236}">
                  <a16:creationId xmlns:a16="http://schemas.microsoft.com/office/drawing/2014/main" id="{252E75B8-C580-6A61-4AEC-14474BB744B2}"/>
                </a:ext>
              </a:extLst>
            </p:cNvPr>
            <p:cNvSpPr txBox="1"/>
            <p:nvPr/>
          </p:nvSpPr>
          <p:spPr>
            <a:xfrm>
              <a:off x="382749" y="3847182"/>
              <a:ext cx="113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12" name="Connecteur droit avec flèche 23">
              <a:extLst>
                <a:ext uri="{FF2B5EF4-FFF2-40B4-BE49-F238E27FC236}">
                  <a16:creationId xmlns:a16="http://schemas.microsoft.com/office/drawing/2014/main" id="{627055D0-B976-40E6-2396-248118B5A706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0" cy="147836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26">
              <a:extLst>
                <a:ext uri="{FF2B5EF4-FFF2-40B4-BE49-F238E27FC236}">
                  <a16:creationId xmlns:a16="http://schemas.microsoft.com/office/drawing/2014/main" id="{300DD2A6-6C38-281A-FCC6-AEAFDF711822}"/>
                </a:ext>
              </a:extLst>
            </p:cNvPr>
            <p:cNvSpPr txBox="1"/>
            <p:nvPr/>
          </p:nvSpPr>
          <p:spPr>
            <a:xfrm rot="16200000">
              <a:off x="-43410" y="2758086"/>
              <a:ext cx="1167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14" name="Connecteur droit avec flèche 27">
              <a:extLst>
                <a:ext uri="{FF2B5EF4-FFF2-40B4-BE49-F238E27FC236}">
                  <a16:creationId xmlns:a16="http://schemas.microsoft.com/office/drawing/2014/main" id="{212DCA66-17B4-9855-C523-105D3449DE5C}"/>
                </a:ext>
              </a:extLst>
            </p:cNvPr>
            <p:cNvCxnSpPr>
              <a:cxnSpLocks/>
            </p:cNvCxnSpPr>
            <p:nvPr/>
          </p:nvCxnSpPr>
          <p:spPr>
            <a:xfrm>
              <a:off x="806102" y="2423838"/>
              <a:ext cx="124837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avec flèche 29">
              <a:extLst>
                <a:ext uri="{FF2B5EF4-FFF2-40B4-BE49-F238E27FC236}">
                  <a16:creationId xmlns:a16="http://schemas.microsoft.com/office/drawing/2014/main" id="{31D25237-8221-4C2D-9CEC-EBDFD1297A48}"/>
                </a:ext>
              </a:extLst>
            </p:cNvPr>
            <p:cNvCxnSpPr>
              <a:cxnSpLocks/>
            </p:cNvCxnSpPr>
            <p:nvPr/>
          </p:nvCxnSpPr>
          <p:spPr>
            <a:xfrm>
              <a:off x="846305" y="2423838"/>
              <a:ext cx="0" cy="121100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ZoneTexte 32">
              <a:extLst>
                <a:ext uri="{FF2B5EF4-FFF2-40B4-BE49-F238E27FC236}">
                  <a16:creationId xmlns:a16="http://schemas.microsoft.com/office/drawing/2014/main" id="{BF95CB33-2E6D-70A2-B18F-8E97829D142E}"/>
                </a:ext>
              </a:extLst>
            </p:cNvPr>
            <p:cNvSpPr txBox="1"/>
            <p:nvPr/>
          </p:nvSpPr>
          <p:spPr>
            <a:xfrm>
              <a:off x="1026326" y="2356833"/>
              <a:ext cx="1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17" name="ZoneTexte 33">
              <a:extLst>
                <a:ext uri="{FF2B5EF4-FFF2-40B4-BE49-F238E27FC236}">
                  <a16:creationId xmlns:a16="http://schemas.microsoft.com/office/drawing/2014/main" id="{F2E24F94-6E12-7C44-EBE9-3598A6153BA2}"/>
                </a:ext>
              </a:extLst>
            </p:cNvPr>
            <p:cNvSpPr txBox="1"/>
            <p:nvPr/>
          </p:nvSpPr>
          <p:spPr>
            <a:xfrm>
              <a:off x="787338" y="2782956"/>
              <a:ext cx="101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cxnSp>
          <p:nvCxnSpPr>
            <p:cNvPr id="18" name="Connecteur droit avec flèche 34">
              <a:extLst>
                <a:ext uri="{FF2B5EF4-FFF2-40B4-BE49-F238E27FC236}">
                  <a16:creationId xmlns:a16="http://schemas.microsoft.com/office/drawing/2014/main" id="{A21122CF-CD36-8654-2021-14757A38DEB1}"/>
                </a:ext>
              </a:extLst>
            </p:cNvPr>
            <p:cNvCxnSpPr>
              <a:cxnSpLocks/>
            </p:cNvCxnSpPr>
            <p:nvPr/>
          </p:nvCxnSpPr>
          <p:spPr>
            <a:xfrm>
              <a:off x="1757954" y="3613666"/>
              <a:ext cx="0" cy="9473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avec flèche 40">
              <a:extLst>
                <a:ext uri="{FF2B5EF4-FFF2-40B4-BE49-F238E27FC236}">
                  <a16:creationId xmlns:a16="http://schemas.microsoft.com/office/drawing/2014/main" id="{E4328F66-6E72-DF50-FC8F-139A6E7D65AB}"/>
                </a:ext>
              </a:extLst>
            </p:cNvPr>
            <p:cNvCxnSpPr>
              <a:cxnSpLocks/>
            </p:cNvCxnSpPr>
            <p:nvPr/>
          </p:nvCxnSpPr>
          <p:spPr>
            <a:xfrm>
              <a:off x="1983833" y="3708403"/>
              <a:ext cx="0" cy="211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ZoneTexte 42">
              <a:extLst>
                <a:ext uri="{FF2B5EF4-FFF2-40B4-BE49-F238E27FC236}">
                  <a16:creationId xmlns:a16="http://schemas.microsoft.com/office/drawing/2014/main" id="{4E1232E9-0BAE-BB6B-0A05-04040D255C87}"/>
                </a:ext>
              </a:extLst>
            </p:cNvPr>
            <p:cNvSpPr txBox="1"/>
            <p:nvPr/>
          </p:nvSpPr>
          <p:spPr>
            <a:xfrm>
              <a:off x="1703088" y="35399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30µm</a:t>
              </a:r>
            </a:p>
          </p:txBody>
        </p:sp>
        <p:sp>
          <p:nvSpPr>
            <p:cNvPr id="21" name="ZoneTexte 43">
              <a:extLst>
                <a:ext uri="{FF2B5EF4-FFF2-40B4-BE49-F238E27FC236}">
                  <a16:creationId xmlns:a16="http://schemas.microsoft.com/office/drawing/2014/main" id="{7EFA45B7-B5A6-63F2-59C2-A9E8BB531F9A}"/>
                </a:ext>
              </a:extLst>
            </p:cNvPr>
            <p:cNvSpPr txBox="1"/>
            <p:nvPr/>
          </p:nvSpPr>
          <p:spPr>
            <a:xfrm>
              <a:off x="1915646" y="36136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22" name="ZoneTexte 48">
              <a:extLst>
                <a:ext uri="{FF2B5EF4-FFF2-40B4-BE49-F238E27FC236}">
                  <a16:creationId xmlns:a16="http://schemas.microsoft.com/office/drawing/2014/main" id="{E068424D-13F3-07D2-E1AC-E9599BD55599}"/>
                </a:ext>
              </a:extLst>
            </p:cNvPr>
            <p:cNvSpPr txBox="1"/>
            <p:nvPr/>
          </p:nvSpPr>
          <p:spPr>
            <a:xfrm>
              <a:off x="2357734" y="216932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23" name="ZoneTexte 53">
              <a:extLst>
                <a:ext uri="{FF2B5EF4-FFF2-40B4-BE49-F238E27FC236}">
                  <a16:creationId xmlns:a16="http://schemas.microsoft.com/office/drawing/2014/main" id="{0FE60908-49AC-4F1E-C9D1-4C3C38139765}"/>
                </a:ext>
              </a:extLst>
            </p:cNvPr>
            <p:cNvSpPr txBox="1"/>
            <p:nvPr/>
          </p:nvSpPr>
          <p:spPr>
            <a:xfrm>
              <a:off x="2161052" y="2756441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20µm</a:t>
              </a:r>
            </a:p>
          </p:txBody>
        </p:sp>
        <p:cxnSp>
          <p:nvCxnSpPr>
            <p:cNvPr id="24" name="Connecteur droit 55">
              <a:extLst>
                <a:ext uri="{FF2B5EF4-FFF2-40B4-BE49-F238E27FC236}">
                  <a16:creationId xmlns:a16="http://schemas.microsoft.com/office/drawing/2014/main" id="{3F6A5E33-CD9F-98D6-4800-FB701ABB3DE7}"/>
                </a:ext>
              </a:extLst>
            </p:cNvPr>
            <p:cNvCxnSpPr>
              <a:stCxn id="22" idx="1"/>
              <a:endCxn id="22" idx="1"/>
            </p:cNvCxnSpPr>
            <p:nvPr/>
          </p:nvCxnSpPr>
          <p:spPr>
            <a:xfrm>
              <a:off x="2357734" y="2338603"/>
              <a:ext cx="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avec flèche 57">
              <a:extLst>
                <a:ext uri="{FF2B5EF4-FFF2-40B4-BE49-F238E27FC236}">
                  <a16:creationId xmlns:a16="http://schemas.microsoft.com/office/drawing/2014/main" id="{F911103A-54AF-88EE-8DC5-9DBA5BB9C3A3}"/>
                </a:ext>
              </a:extLst>
            </p:cNvPr>
            <p:cNvCxnSpPr>
              <a:cxnSpLocks/>
            </p:cNvCxnSpPr>
            <p:nvPr/>
          </p:nvCxnSpPr>
          <p:spPr>
            <a:xfrm>
              <a:off x="2357734" y="2256746"/>
              <a:ext cx="0" cy="4286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61">
              <a:extLst>
                <a:ext uri="{FF2B5EF4-FFF2-40B4-BE49-F238E27FC236}">
                  <a16:creationId xmlns:a16="http://schemas.microsoft.com/office/drawing/2014/main" id="{AAE84A04-CF18-16B3-9835-2A090987A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8513" y="2864163"/>
              <a:ext cx="72000" cy="0"/>
            </a:xfrm>
            <a:prstGeom prst="straightConnector1">
              <a:avLst/>
            </a:prstGeom>
            <a:ln w="12700">
              <a:headEnd type="none" w="med" len="med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8" name="Image 62">
            <a:extLst>
              <a:ext uri="{FF2B5EF4-FFF2-40B4-BE49-F238E27FC236}">
                <a16:creationId xmlns:a16="http://schemas.microsoft.com/office/drawing/2014/main" id="{79713C8E-C26D-83DA-6624-2AFB6A4B5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6" t="34483" r="43960" b="51422"/>
          <a:stretch/>
        </p:blipFill>
        <p:spPr>
          <a:xfrm>
            <a:off x="2733159" y="4070573"/>
            <a:ext cx="2535479" cy="2224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9" name="Connecteur droit avec flèche 64">
            <a:extLst>
              <a:ext uri="{FF2B5EF4-FFF2-40B4-BE49-F238E27FC236}">
                <a16:creationId xmlns:a16="http://schemas.microsoft.com/office/drawing/2014/main" id="{7C18F885-0AFD-8A66-AE56-CD308B7AE71D}"/>
              </a:ext>
            </a:extLst>
          </p:cNvPr>
          <p:cNvCxnSpPr>
            <a:cxnSpLocks/>
          </p:cNvCxnSpPr>
          <p:nvPr/>
        </p:nvCxnSpPr>
        <p:spPr>
          <a:xfrm flipV="1">
            <a:off x="3022498" y="5377334"/>
            <a:ext cx="161207" cy="44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66">
            <a:extLst>
              <a:ext uri="{FF2B5EF4-FFF2-40B4-BE49-F238E27FC236}">
                <a16:creationId xmlns:a16="http://schemas.microsoft.com/office/drawing/2014/main" id="{075C46C2-7CE6-0E74-2DDC-504A7FFC5047}"/>
              </a:ext>
            </a:extLst>
          </p:cNvPr>
          <p:cNvCxnSpPr>
            <a:cxnSpLocks/>
          </p:cNvCxnSpPr>
          <p:nvPr/>
        </p:nvCxnSpPr>
        <p:spPr>
          <a:xfrm>
            <a:off x="3176048" y="5957094"/>
            <a:ext cx="14955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69">
            <a:extLst>
              <a:ext uri="{FF2B5EF4-FFF2-40B4-BE49-F238E27FC236}">
                <a16:creationId xmlns:a16="http://schemas.microsoft.com/office/drawing/2014/main" id="{707BDE1B-13E1-2DCC-593F-79572DABFBB4}"/>
              </a:ext>
            </a:extLst>
          </p:cNvPr>
          <p:cNvSpPr txBox="1"/>
          <p:nvPr/>
        </p:nvSpPr>
        <p:spPr>
          <a:xfrm>
            <a:off x="2896161" y="5146025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70µm</a:t>
            </a:r>
          </a:p>
        </p:txBody>
      </p:sp>
      <p:sp>
        <p:nvSpPr>
          <p:cNvPr id="32" name="ZoneTexte 70">
            <a:extLst>
              <a:ext uri="{FF2B5EF4-FFF2-40B4-BE49-F238E27FC236}">
                <a16:creationId xmlns:a16="http://schemas.microsoft.com/office/drawing/2014/main" id="{A0012198-133B-C0B0-B6B2-759CB083052C}"/>
              </a:ext>
            </a:extLst>
          </p:cNvPr>
          <p:cNvSpPr txBox="1"/>
          <p:nvPr/>
        </p:nvSpPr>
        <p:spPr>
          <a:xfrm>
            <a:off x="3646341" y="5743779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800µm</a:t>
            </a:r>
          </a:p>
        </p:txBody>
      </p:sp>
      <p:cxnSp>
        <p:nvCxnSpPr>
          <p:cNvPr id="33" name="Connecteur droit avec flèche 72">
            <a:extLst>
              <a:ext uri="{FF2B5EF4-FFF2-40B4-BE49-F238E27FC236}">
                <a16:creationId xmlns:a16="http://schemas.microsoft.com/office/drawing/2014/main" id="{086DE834-0B64-2847-AD0D-DE462468D659}"/>
              </a:ext>
            </a:extLst>
          </p:cNvPr>
          <p:cNvCxnSpPr/>
          <p:nvPr/>
        </p:nvCxnSpPr>
        <p:spPr>
          <a:xfrm>
            <a:off x="2789811" y="4783688"/>
            <a:ext cx="3938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73">
            <a:extLst>
              <a:ext uri="{FF2B5EF4-FFF2-40B4-BE49-F238E27FC236}">
                <a16:creationId xmlns:a16="http://schemas.microsoft.com/office/drawing/2014/main" id="{242ADBE9-4614-0974-5290-879468433A6D}"/>
              </a:ext>
            </a:extLst>
          </p:cNvPr>
          <p:cNvSpPr txBox="1"/>
          <p:nvPr/>
        </p:nvSpPr>
        <p:spPr>
          <a:xfrm>
            <a:off x="2686239" y="474831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200µm</a:t>
            </a:r>
          </a:p>
        </p:txBody>
      </p:sp>
      <p:cxnSp>
        <p:nvCxnSpPr>
          <p:cNvPr id="35" name="Connecteur droit avec flèche 74">
            <a:extLst>
              <a:ext uri="{FF2B5EF4-FFF2-40B4-BE49-F238E27FC236}">
                <a16:creationId xmlns:a16="http://schemas.microsoft.com/office/drawing/2014/main" id="{06004A21-E8C5-47A2-1D64-CE9DD2EE6962}"/>
              </a:ext>
            </a:extLst>
          </p:cNvPr>
          <p:cNvCxnSpPr>
            <a:cxnSpLocks/>
          </p:cNvCxnSpPr>
          <p:nvPr/>
        </p:nvCxnSpPr>
        <p:spPr>
          <a:xfrm flipV="1">
            <a:off x="2986758" y="6121482"/>
            <a:ext cx="1878080" cy="4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76">
            <a:extLst>
              <a:ext uri="{FF2B5EF4-FFF2-40B4-BE49-F238E27FC236}">
                <a16:creationId xmlns:a16="http://schemas.microsoft.com/office/drawing/2014/main" id="{FF7C1F45-EBB6-1748-FA40-B386C151A92A}"/>
              </a:ext>
            </a:extLst>
          </p:cNvPr>
          <p:cNvSpPr txBox="1"/>
          <p:nvPr/>
        </p:nvSpPr>
        <p:spPr>
          <a:xfrm>
            <a:off x="3570980" y="602499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1mm</a:t>
            </a:r>
          </a:p>
        </p:txBody>
      </p:sp>
    </p:spTree>
    <p:extLst>
      <p:ext uri="{BB962C8B-B14F-4D97-AF65-F5344CB8AC3E}">
        <p14:creationId xmlns:p14="http://schemas.microsoft.com/office/powerpoint/2010/main" val="230610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689DE-8CD9-966E-45E9-5B878509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analyzed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7E823-0681-320A-8679-4166CE31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161"/>
            <a:ext cx="10515600" cy="51307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voltage-dependent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currents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0.5 </a:t>
            </a:r>
            <a:r>
              <a:rPr lang="de-DE" dirty="0" err="1"/>
              <a:t>nA</a:t>
            </a:r>
            <a:r>
              <a:rPr lang="de-DE" dirty="0"/>
              <a:t> – 2.5 </a:t>
            </a:r>
            <a:r>
              <a:rPr lang="de-DE" dirty="0" err="1"/>
              <a:t>nA</a:t>
            </a:r>
            <a:r>
              <a:rPr lang="de-DE" dirty="0"/>
              <a:t> (5 </a:t>
            </a:r>
            <a:r>
              <a:rPr lang="de-DE" dirty="0" err="1"/>
              <a:t>points</a:t>
            </a:r>
            <a:r>
              <a:rPr lang="de-DE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quick </a:t>
            </a:r>
            <a:r>
              <a:rPr lang="de-DE" dirty="0" err="1"/>
              <a:t>statements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(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collecting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benchmark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! Signal = netto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signal</a:t>
            </a:r>
            <a:r>
              <a:rPr lang="de-DE" dirty="0"/>
              <a:t> –</a:t>
            </a:r>
            <a:r>
              <a:rPr lang="de-DE" dirty="0" err="1"/>
              <a:t>dark</a:t>
            </a:r>
            <a:r>
              <a:rPr lang="de-DE" dirty="0"/>
              <a:t>)</a:t>
            </a:r>
          </a:p>
          <a:p>
            <a:r>
              <a:rPr lang="de-DE" dirty="0"/>
              <a:t>I will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x)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(</a:t>
            </a:r>
            <a:r>
              <a:rPr lang="de-DE" dirty="0" err="1"/>
              <a:t>grey</a:t>
            </a:r>
            <a:r>
              <a:rPr lang="de-DE" dirty="0"/>
              <a:t>, x)</a:t>
            </a:r>
          </a:p>
          <a:p>
            <a:r>
              <a:rPr lang="de-DE" dirty="0"/>
              <a:t>Also </a:t>
            </a:r>
            <a:r>
              <a:rPr lang="de-DE" dirty="0" err="1"/>
              <a:t>plotted</a:t>
            </a:r>
            <a:r>
              <a:rPr lang="de-DE" dirty="0"/>
              <a:t>: Dark </a:t>
            </a:r>
            <a:r>
              <a:rPr lang="de-DE" dirty="0" err="1"/>
              <a:t>noise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, v);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std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, ^);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, ^)</a:t>
            </a:r>
          </a:p>
          <a:p>
            <a:r>
              <a:rPr lang="de-DE" dirty="0"/>
              <a:t> I also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= </a:t>
            </a:r>
            <a:r>
              <a:rPr lang="de-DE" dirty="0" err="1"/>
              <a:t>Sqrt</a:t>
            </a:r>
            <a:r>
              <a:rPr lang="de-DE" dirty="0"/>
              <a:t>[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std</a:t>
            </a:r>
            <a:r>
              <a:rPr lang="de-DE" baseline="30000" dirty="0"/>
              <a:t>2</a:t>
            </a:r>
            <a:r>
              <a:rPr lang="de-DE" dirty="0"/>
              <a:t> + </a:t>
            </a:r>
            <a:r>
              <a:rPr lang="de-DE" dirty="0" err="1"/>
              <a:t>std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signal</a:t>
            </a:r>
            <a:r>
              <a:rPr lang="de-DE" baseline="30000" dirty="0"/>
              <a:t>2</a:t>
            </a:r>
            <a:r>
              <a:rPr lang="de-DE" dirty="0"/>
              <a:t>] (</a:t>
            </a:r>
            <a:r>
              <a:rPr lang="de-DE" dirty="0" err="1"/>
              <a:t>black</a:t>
            </a:r>
            <a:r>
              <a:rPr lang="de-DE" dirty="0"/>
              <a:t>, ^)</a:t>
            </a:r>
          </a:p>
          <a:p>
            <a:r>
              <a:rPr lang="de-DE" dirty="0"/>
              <a:t>I fit a linear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diode's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and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R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–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r>
              <a:rPr lang="de-DE" dirty="0"/>
              <a:t>I also fit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type f(x) = a*x</a:t>
            </a:r>
            <a:r>
              <a:rPr lang="de-DE" baseline="30000" dirty="0"/>
              <a:t>1/2  </a:t>
            </a:r>
            <a:r>
              <a:rPr lang="de-DE" dirty="0"/>
              <a:t>+ (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, </a:t>
            </a:r>
            <a:r>
              <a:rPr lang="de-DE" dirty="0" err="1"/>
              <a:t>again</a:t>
            </a:r>
            <a:r>
              <a:rPr lang="de-DE" dirty="0"/>
              <a:t>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, -- </a:t>
            </a:r>
            <a:r>
              <a:rPr lang="de-DE" dirty="0" err="1"/>
              <a:t>line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</a:t>
            </a:r>
            <a:r>
              <a:rPr lang="de-DE" baseline="30000" dirty="0"/>
              <a:t>2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endParaRPr lang="de-DE" baseline="30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913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BF067-2B56-03D9-C286-8FF3A8E2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556446"/>
            <a:ext cx="11471430" cy="624000"/>
          </a:xfrm>
        </p:spPr>
        <p:txBody>
          <a:bodyPr/>
          <a:lstStyle/>
          <a:p>
            <a:r>
              <a:rPr lang="de-DE" u="sng" dirty="0"/>
              <a:t>Schedule</a:t>
            </a:r>
            <a:r>
              <a:rPr lang="de-DE" dirty="0"/>
              <a:t> </a:t>
            </a:r>
            <a:r>
              <a:rPr lang="de-DE" sz="2800" dirty="0"/>
              <a:t>(</a:t>
            </a:r>
            <a:r>
              <a:rPr lang="de-DE" sz="2800" dirty="0" err="1"/>
              <a:t>I‘ll</a:t>
            </a:r>
            <a:r>
              <a:rPr lang="de-DE" sz="2800" dirty="0"/>
              <a:t> </a:t>
            </a:r>
            <a:r>
              <a:rPr lang="de-DE" sz="2800" dirty="0" err="1"/>
              <a:t>leave</a:t>
            </a:r>
            <a:r>
              <a:rPr lang="de-DE" sz="2800" dirty="0"/>
              <a:t> </a:t>
            </a:r>
            <a:r>
              <a:rPr lang="de-DE" sz="2800" dirty="0" err="1"/>
              <a:t>room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discussion</a:t>
            </a:r>
            <a:r>
              <a:rPr lang="de-DE" sz="2800" dirty="0"/>
              <a:t> after </a:t>
            </a:r>
            <a:r>
              <a:rPr lang="de-DE" sz="2800" dirty="0" err="1"/>
              <a:t>each</a:t>
            </a:r>
            <a:r>
              <a:rPr lang="de-DE" sz="2800" dirty="0"/>
              <a:t> block)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519000-9771-CC91-B19B-BEC15072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00" y="1285361"/>
            <a:ext cx="10080000" cy="519349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Short </a:t>
            </a:r>
            <a:r>
              <a:rPr lang="de-DE" sz="1800" dirty="0" err="1"/>
              <a:t>Reminder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measure</a:t>
            </a:r>
            <a:r>
              <a:rPr lang="de-DE" sz="1800" dirty="0"/>
              <a:t> at </a:t>
            </a:r>
            <a:r>
              <a:rPr lang="de-DE" sz="1800" dirty="0" err="1"/>
              <a:t>Cyrcé</a:t>
            </a:r>
            <a:endParaRPr lang="de-DE" sz="18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Reminder</a:t>
            </a:r>
            <a:r>
              <a:rPr lang="de-DE" sz="1800" dirty="0"/>
              <a:t>: First </a:t>
            </a:r>
            <a:r>
              <a:rPr lang="de-DE" sz="1800" dirty="0" err="1"/>
              <a:t>arrays</a:t>
            </a:r>
            <a:r>
              <a:rPr lang="de-DE" sz="1800" dirty="0"/>
              <a:t> </a:t>
            </a:r>
            <a:r>
              <a:rPr lang="de-DE" sz="1800" dirty="0" err="1"/>
              <a:t>measured</a:t>
            </a:r>
            <a:r>
              <a:rPr lang="de-DE" sz="1800" dirty="0"/>
              <a:t> at </a:t>
            </a:r>
            <a:r>
              <a:rPr lang="de-DE" sz="1800" dirty="0" err="1"/>
              <a:t>Cyrcé</a:t>
            </a:r>
            <a:r>
              <a:rPr lang="de-DE" sz="1800" dirty="0"/>
              <a:t> (</a:t>
            </a:r>
            <a:r>
              <a:rPr lang="de-DE" sz="1800" dirty="0" err="1"/>
              <a:t>partially</a:t>
            </a:r>
            <a:r>
              <a:rPr lang="de-DE" sz="1800" dirty="0"/>
              <a:t> </a:t>
            </a:r>
            <a:r>
              <a:rPr lang="de-DE" sz="1800" dirty="0" err="1"/>
              <a:t>shown</a:t>
            </a:r>
            <a:r>
              <a:rPr lang="de-DE" sz="1800" dirty="0"/>
              <a:t> at </a:t>
            </a:r>
            <a:r>
              <a:rPr lang="de-DE" sz="1800" dirty="0" err="1"/>
              <a:t>Lacassagne</a:t>
            </a:r>
            <a:r>
              <a:rPr lang="de-DE" sz="1800" dirty="0"/>
              <a:t> </a:t>
            </a:r>
            <a:r>
              <a:rPr lang="de-DE" sz="1800" dirty="0" err="1"/>
              <a:t>meeting</a:t>
            </a:r>
            <a:r>
              <a:rPr lang="de-DE" sz="1800" dirty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Comparison</a:t>
            </a:r>
            <a:r>
              <a:rPr lang="de-DE" sz="1800" dirty="0"/>
              <a:t>: </a:t>
            </a:r>
            <a:r>
              <a:rPr lang="de-DE" sz="1800" dirty="0" err="1"/>
              <a:t>Difference</a:t>
            </a:r>
            <a:r>
              <a:rPr lang="de-DE" sz="1800" dirty="0"/>
              <a:t>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bonding</a:t>
            </a:r>
            <a:r>
              <a:rPr lang="de-DE" sz="1800" dirty="0"/>
              <a:t> </a:t>
            </a:r>
            <a:r>
              <a:rPr lang="de-DE" sz="1800" dirty="0" err="1"/>
              <a:t>fanout</a:t>
            </a:r>
            <a:r>
              <a:rPr lang="de-DE" sz="1800" dirty="0"/>
              <a:t> on </a:t>
            </a:r>
            <a:r>
              <a:rPr lang="de-DE" sz="1800" dirty="0" err="1"/>
              <a:t>GaN</a:t>
            </a:r>
            <a:r>
              <a:rPr lang="de-DE" sz="1800" dirty="0"/>
              <a:t> and </a:t>
            </a:r>
            <a:r>
              <a:rPr lang="de-DE" sz="1800" dirty="0" err="1"/>
              <a:t>direct</a:t>
            </a:r>
            <a:r>
              <a:rPr lang="de-DE" sz="1800" dirty="0"/>
              <a:t> </a:t>
            </a:r>
            <a:r>
              <a:rPr lang="de-DE" sz="1800" dirty="0" err="1"/>
              <a:t>bonding</a:t>
            </a:r>
            <a:endParaRPr lang="de-DE" sz="18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Results</a:t>
            </a:r>
            <a:r>
              <a:rPr lang="de-DE" sz="1800" dirty="0"/>
              <a:t>: </a:t>
            </a:r>
            <a:r>
              <a:rPr lang="de-DE" sz="1800" dirty="0" err="1"/>
              <a:t>Voltage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AMS </a:t>
            </a:r>
            <a:r>
              <a:rPr lang="de-DE" sz="1800" dirty="0" err="1"/>
              <a:t>readout</a:t>
            </a:r>
            <a:r>
              <a:rPr lang="de-DE" sz="1800" dirty="0"/>
              <a:t> </a:t>
            </a:r>
            <a:r>
              <a:rPr lang="de-DE" sz="1800" dirty="0" err="1"/>
              <a:t>circuit</a:t>
            </a:r>
            <a:r>
              <a:rPr lang="de-DE" sz="1800" dirty="0"/>
              <a:t> + </a:t>
            </a:r>
            <a:r>
              <a:rPr lang="de-DE" sz="1800" dirty="0" err="1"/>
              <a:t>Linearity</a:t>
            </a:r>
            <a:r>
              <a:rPr lang="de-DE" sz="1800" dirty="0"/>
              <a:t> </a:t>
            </a:r>
            <a:r>
              <a:rPr lang="de-DE" sz="1800" dirty="0" err="1"/>
              <a:t>checks</a:t>
            </a:r>
            <a:endParaRPr lang="de-DE" sz="18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Results</a:t>
            </a:r>
            <a:r>
              <a:rPr lang="de-DE" sz="1800" dirty="0"/>
              <a:t>: </a:t>
            </a:r>
            <a:r>
              <a:rPr lang="de-DE" sz="1800" dirty="0" err="1"/>
              <a:t>Homogeneity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array</a:t>
            </a:r>
            <a:r>
              <a:rPr lang="de-DE" sz="1800" dirty="0"/>
              <a:t> </a:t>
            </a:r>
            <a:r>
              <a:rPr lang="de-DE" sz="1800" dirty="0" err="1"/>
              <a:t>response</a:t>
            </a:r>
            <a:endParaRPr lang="de-DE" sz="18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details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image</a:t>
            </a:r>
            <a:r>
              <a:rPr lang="de-DE" sz="1800" dirty="0"/>
              <a:t> </a:t>
            </a:r>
            <a:r>
              <a:rPr lang="de-DE" sz="1800" dirty="0" err="1"/>
              <a:t>generation</a:t>
            </a:r>
            <a:endParaRPr lang="de-DE" sz="18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Results</a:t>
            </a:r>
            <a:r>
              <a:rPr lang="de-DE" sz="1800" dirty="0"/>
              <a:t>: Imaging </a:t>
            </a:r>
            <a:r>
              <a:rPr lang="de-DE" sz="1800" dirty="0" err="1"/>
              <a:t>with</a:t>
            </a:r>
            <a:r>
              <a:rPr lang="de-DE" sz="1800" dirty="0"/>
              <a:t> different </a:t>
            </a:r>
            <a:r>
              <a:rPr lang="de-DE" sz="1800" dirty="0" err="1"/>
              <a:t>arrays</a:t>
            </a:r>
            <a:endParaRPr lang="de-DE" sz="18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Results</a:t>
            </a:r>
            <a:r>
              <a:rPr lang="de-DE" sz="1800" dirty="0"/>
              <a:t>: Imaging in time </a:t>
            </a:r>
            <a:r>
              <a:rPr lang="de-DE" sz="1800" dirty="0" err="1"/>
              <a:t>dependence</a:t>
            </a:r>
            <a:r>
              <a:rPr lang="de-DE" sz="1800" dirty="0"/>
              <a:t> (</a:t>
            </a:r>
            <a:r>
              <a:rPr lang="de-DE" sz="1800" dirty="0" err="1"/>
              <a:t>creating</a:t>
            </a:r>
            <a:r>
              <a:rPr lang="de-DE" sz="1800" dirty="0"/>
              <a:t> </a:t>
            </a:r>
            <a:r>
              <a:rPr lang="de-DE" sz="1800" dirty="0" err="1"/>
              <a:t>movies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beam)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Results</a:t>
            </a:r>
            <a:r>
              <a:rPr lang="de-DE" sz="1800" dirty="0"/>
              <a:t>: Signal in </a:t>
            </a:r>
            <a:r>
              <a:rPr lang="de-DE" sz="1800" dirty="0" err="1"/>
              <a:t>dependence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proton</a:t>
            </a:r>
            <a:r>
              <a:rPr lang="de-DE" sz="1800" dirty="0"/>
              <a:t> </a:t>
            </a:r>
            <a:r>
              <a:rPr lang="de-DE" sz="1800" dirty="0" err="1"/>
              <a:t>energy</a:t>
            </a:r>
            <a:endParaRPr lang="de-DE" sz="18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Results</a:t>
            </a:r>
            <a:r>
              <a:rPr lang="de-DE" sz="1800" dirty="0"/>
              <a:t>: </a:t>
            </a:r>
            <a:r>
              <a:rPr lang="de-DE" sz="1800" dirty="0" err="1"/>
              <a:t>Comparison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Gafchromic</a:t>
            </a:r>
            <a:r>
              <a:rPr lang="de-DE" sz="1800" dirty="0"/>
              <a:t> </a:t>
            </a:r>
            <a:r>
              <a:rPr lang="de-DE" sz="1800" dirty="0" err="1"/>
              <a:t>scans</a:t>
            </a:r>
            <a:endParaRPr lang="de-DE" sz="18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Outlook: </a:t>
            </a:r>
            <a:r>
              <a:rPr lang="de-DE" sz="1800" dirty="0" err="1"/>
              <a:t>What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I </a:t>
            </a:r>
            <a:r>
              <a:rPr lang="de-DE" sz="1800" dirty="0" err="1"/>
              <a:t>haven‘t</a:t>
            </a:r>
            <a:r>
              <a:rPr lang="de-DE" sz="1800" dirty="0"/>
              <a:t> </a:t>
            </a:r>
            <a:r>
              <a:rPr lang="de-DE" sz="1800" dirty="0" err="1"/>
              <a:t>shown</a:t>
            </a:r>
            <a:r>
              <a:rPr lang="de-DE" sz="1800" dirty="0"/>
              <a:t> / </a:t>
            </a:r>
            <a:r>
              <a:rPr lang="de-DE" sz="1800" dirty="0" err="1"/>
              <a:t>What‘s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come</a:t>
            </a:r>
            <a:endParaRPr lang="de-DE" sz="18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1800" dirty="0"/>
          </a:p>
          <a:p>
            <a:pPr>
              <a:lnSpc>
                <a:spcPct val="100000"/>
              </a:lnSpc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587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8E83D-B35A-BE61-348E-CB4B999E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in dependence of voltage</a:t>
            </a:r>
          </a:p>
        </p:txBody>
      </p:sp>
      <p:pic>
        <p:nvPicPr>
          <p:cNvPr id="4" name="Grafik 3" descr="Ein Bild, das Screenshot, Reihe, Text, parallel enthält.&#10;&#10;Automatisch generierte Beschreibung">
            <a:extLst>
              <a:ext uri="{FF2B5EF4-FFF2-40B4-BE49-F238E27FC236}">
                <a16:creationId xmlns:a16="http://schemas.microsoft.com/office/drawing/2014/main" id="{273CA170-688F-F60A-090E-32813552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6" y="1628999"/>
            <a:ext cx="5442357" cy="42476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728D5CD-DAAA-527F-5A5C-72B9986BD615}"/>
              </a:ext>
            </a:extLst>
          </p:cNvPr>
          <p:cNvSpPr txBox="1"/>
          <p:nvPr/>
        </p:nvSpPr>
        <p:spPr>
          <a:xfrm>
            <a:off x="0" y="64886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chemeClr val="tx2"/>
                </a:solidFill>
              </a:rPr>
              <a:t>Small matrix array</a:t>
            </a:r>
          </a:p>
        </p:txBody>
      </p:sp>
      <p:pic>
        <p:nvPicPr>
          <p:cNvPr id="7" name="Grafik 6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098C5E55-BC71-0AB9-ABBE-92CE8F19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9001"/>
            <a:ext cx="5442354" cy="42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2A511299-0E47-13C5-ABDD-CE0BDF89E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000" y="0"/>
            <a:ext cx="4212000" cy="3309096"/>
          </a:xfrm>
          <a:prstGeom prst="rect">
            <a:avLst/>
          </a:prstGeom>
        </p:spPr>
      </p:pic>
      <p:pic>
        <p:nvPicPr>
          <p:cNvPr id="5" name="Grafik 4" descr="Ein Bild, das Text, Reihe, Screenshot, parallel enthält.&#10;&#10;Automatisch generierte Beschreibung">
            <a:extLst>
              <a:ext uri="{FF2B5EF4-FFF2-40B4-BE49-F238E27FC236}">
                <a16:creationId xmlns:a16="http://schemas.microsoft.com/office/drawing/2014/main" id="{D31A31DD-DCB7-4214-80BC-A3D48B1D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000" y="3309096"/>
            <a:ext cx="4212000" cy="3309096"/>
          </a:xfrm>
          <a:prstGeom prst="rect">
            <a:avLst/>
          </a:prstGeom>
        </p:spPr>
      </p:pic>
      <p:pic>
        <p:nvPicPr>
          <p:cNvPr id="6" name="Grafik 5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9E4BC58F-FEEF-6F69-C174-1EDAC47A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01" y="3309096"/>
            <a:ext cx="4212000" cy="3309096"/>
          </a:xfrm>
          <a:prstGeom prst="rect">
            <a:avLst/>
          </a:prstGeom>
        </p:spPr>
      </p:pic>
      <p:pic>
        <p:nvPicPr>
          <p:cNvPr id="7" name="Grafik 6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202FAF97-0A9D-4CBA-E379-648516FC4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309096"/>
            <a:ext cx="4212000" cy="3309096"/>
          </a:xfrm>
          <a:prstGeom prst="rect">
            <a:avLst/>
          </a:prstGeom>
        </p:spPr>
      </p:pic>
      <p:pic>
        <p:nvPicPr>
          <p:cNvPr id="8" name="Grafik 7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6EF66CE3-140E-F256-B0CC-378DF77F2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997" y="0"/>
            <a:ext cx="4212000" cy="3309096"/>
          </a:xfrm>
          <a:prstGeom prst="rect">
            <a:avLst/>
          </a:prstGeom>
        </p:spPr>
      </p:pic>
      <p:pic>
        <p:nvPicPr>
          <p:cNvPr id="9" name="Grafik 8" descr="Ein Bild, das Reihe, Text, Screenshot, Diagramm enthält.&#10;&#10;Automatisch generierte Beschreibung">
            <a:extLst>
              <a:ext uri="{FF2B5EF4-FFF2-40B4-BE49-F238E27FC236}">
                <a16:creationId xmlns:a16="http://schemas.microsoft.com/office/drawing/2014/main" id="{13660C86-C0A0-FFAB-9E1E-4F27103FB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0"/>
            <a:ext cx="4212000" cy="33090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85B938-FCDB-EFE3-3BEB-FA2E13F7EE2B}"/>
              </a:ext>
            </a:extLst>
          </p:cNvPr>
          <p:cNvSpPr txBox="1"/>
          <p:nvPr/>
        </p:nvSpPr>
        <p:spPr>
          <a:xfrm>
            <a:off x="-49148" y="64886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chemeClr val="tx2"/>
                </a:solidFill>
              </a:rPr>
              <a:t>Small matrix array</a:t>
            </a:r>
          </a:p>
        </p:txBody>
      </p:sp>
    </p:spTree>
    <p:extLst>
      <p:ext uri="{BB962C8B-B14F-4D97-AF65-F5344CB8AC3E}">
        <p14:creationId xmlns:p14="http://schemas.microsoft.com/office/powerpoint/2010/main" val="198747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80906-EF6D-1410-9577-D8BE0284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voltage</a:t>
            </a:r>
          </a:p>
        </p:txBody>
      </p:sp>
      <p:pic>
        <p:nvPicPr>
          <p:cNvPr id="4" name="Inhaltsplatzhalter 9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2C24F0DF-81B3-FC11-567D-C28D01439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79239"/>
            <a:ext cx="6096000" cy="4803830"/>
          </a:xfrm>
        </p:spPr>
      </p:pic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9BB16765-7B3F-F23E-F6E2-FB94F6B8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9239"/>
            <a:ext cx="6096000" cy="480383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4D00C95-A319-136E-C1F1-D96442DDA5B1}"/>
              </a:ext>
            </a:extLst>
          </p:cNvPr>
          <p:cNvSpPr txBox="1"/>
          <p:nvPr/>
        </p:nvSpPr>
        <p:spPr>
          <a:xfrm>
            <a:off x="1714943" y="1317574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>
                <a:solidFill>
                  <a:schemeClr val="tx2"/>
                </a:solidFill>
              </a:rPr>
              <a:t>Small matrix array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871C103-2F50-6BD8-C9E4-2B5851306E4E}"/>
              </a:ext>
            </a:extLst>
          </p:cNvPr>
          <p:cNvSpPr txBox="1"/>
          <p:nvPr/>
        </p:nvSpPr>
        <p:spPr>
          <a:xfrm>
            <a:off x="7759646" y="1341607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>
                <a:solidFill>
                  <a:schemeClr val="tx2"/>
                </a:solidFill>
              </a:rPr>
              <a:t>Big matrix array #1</a:t>
            </a:r>
          </a:p>
        </p:txBody>
      </p:sp>
    </p:spTree>
    <p:extLst>
      <p:ext uri="{BB962C8B-B14F-4D97-AF65-F5344CB8AC3E}">
        <p14:creationId xmlns:p14="http://schemas.microsoft.com/office/powerpoint/2010/main" val="183833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B8480-6EFB-00D2-EA68-60C88F97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Homogeneity in diode response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CF9789-0D46-65CA-3D67-47DC78B3BBB3}"/>
              </a:ext>
            </a:extLst>
          </p:cNvPr>
          <p:cNvSpPr/>
          <p:nvPr/>
        </p:nvSpPr>
        <p:spPr>
          <a:xfrm>
            <a:off x="386663" y="2494094"/>
            <a:ext cx="2520000" cy="2520000"/>
          </a:xfrm>
          <a:prstGeom prst="ellipse">
            <a:avLst/>
          </a:prstGeom>
          <a:solidFill>
            <a:srgbClr val="C817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C28198-3ED2-8E43-23AC-0D14F3B48210}"/>
              </a:ext>
            </a:extLst>
          </p:cNvPr>
          <p:cNvSpPr/>
          <p:nvPr/>
        </p:nvSpPr>
        <p:spPr>
          <a:xfrm>
            <a:off x="1418063" y="2268995"/>
            <a:ext cx="457200" cy="41482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A4C6B79-3B16-E9C9-063A-DB5B95CDD78B}"/>
              </a:ext>
            </a:extLst>
          </p:cNvPr>
          <p:cNvSpPr/>
          <p:nvPr/>
        </p:nvSpPr>
        <p:spPr>
          <a:xfrm>
            <a:off x="1578712" y="237088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48296A2-1656-D192-8A37-7142CC1072AA}"/>
              </a:ext>
            </a:extLst>
          </p:cNvPr>
          <p:cNvSpPr/>
          <p:nvPr/>
        </p:nvSpPr>
        <p:spPr>
          <a:xfrm>
            <a:off x="1578712" y="25684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154DCD-2DC2-316D-4E0E-F04A8DB78901}"/>
              </a:ext>
            </a:extLst>
          </p:cNvPr>
          <p:cNvSpPr/>
          <p:nvPr/>
        </p:nvSpPr>
        <p:spPr>
          <a:xfrm>
            <a:off x="1579582" y="276764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03BC67-AE01-6912-F372-7FE18ED93716}"/>
              </a:ext>
            </a:extLst>
          </p:cNvPr>
          <p:cNvSpPr/>
          <p:nvPr/>
        </p:nvSpPr>
        <p:spPr>
          <a:xfrm>
            <a:off x="1579582" y="29652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9FC3183-1C78-A22F-3F6C-682BBF99641E}"/>
              </a:ext>
            </a:extLst>
          </p:cNvPr>
          <p:cNvSpPr/>
          <p:nvPr/>
        </p:nvSpPr>
        <p:spPr>
          <a:xfrm>
            <a:off x="1577842" y="315963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F1DF963-164E-BBE0-3413-E22E7FD241FD}"/>
              </a:ext>
            </a:extLst>
          </p:cNvPr>
          <p:cNvSpPr/>
          <p:nvPr/>
        </p:nvSpPr>
        <p:spPr>
          <a:xfrm>
            <a:off x="1577842" y="335719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F88774E-C6F2-4709-3B62-351D1B5DBD07}"/>
              </a:ext>
            </a:extLst>
          </p:cNvPr>
          <p:cNvSpPr/>
          <p:nvPr/>
        </p:nvSpPr>
        <p:spPr>
          <a:xfrm>
            <a:off x="1578712" y="355639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9E6489-D905-ED92-E69C-16FDF369E068}"/>
              </a:ext>
            </a:extLst>
          </p:cNvPr>
          <p:cNvSpPr/>
          <p:nvPr/>
        </p:nvSpPr>
        <p:spPr>
          <a:xfrm>
            <a:off x="1578712" y="375395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2380642-3E7F-0299-6571-ED3570B2BF7E}"/>
              </a:ext>
            </a:extLst>
          </p:cNvPr>
          <p:cNvSpPr/>
          <p:nvPr/>
        </p:nvSpPr>
        <p:spPr>
          <a:xfrm>
            <a:off x="1574180" y="395118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9B55122-8295-B174-12F5-F59D90972E67}"/>
              </a:ext>
            </a:extLst>
          </p:cNvPr>
          <p:cNvSpPr/>
          <p:nvPr/>
        </p:nvSpPr>
        <p:spPr>
          <a:xfrm>
            <a:off x="1574180" y="414874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AAB5172-37EF-2A84-C4E6-403A04B0F188}"/>
              </a:ext>
            </a:extLst>
          </p:cNvPr>
          <p:cNvSpPr/>
          <p:nvPr/>
        </p:nvSpPr>
        <p:spPr>
          <a:xfrm>
            <a:off x="1575050" y="4347940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337602-1C05-DEF7-B5C1-832C237117F2}"/>
              </a:ext>
            </a:extLst>
          </p:cNvPr>
          <p:cNvSpPr/>
          <p:nvPr/>
        </p:nvSpPr>
        <p:spPr>
          <a:xfrm>
            <a:off x="1575050" y="4545505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FC9171C-B825-3984-4A1D-18D04C56494D}"/>
              </a:ext>
            </a:extLst>
          </p:cNvPr>
          <p:cNvSpPr/>
          <p:nvPr/>
        </p:nvSpPr>
        <p:spPr>
          <a:xfrm>
            <a:off x="1576827" y="474688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9289D20-305B-97A2-F878-43827BC6AD22}"/>
              </a:ext>
            </a:extLst>
          </p:cNvPr>
          <p:cNvSpPr/>
          <p:nvPr/>
        </p:nvSpPr>
        <p:spPr>
          <a:xfrm>
            <a:off x="1576827" y="494445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E9E1757-8F0A-3A5C-45CA-07C8EE9ECC63}"/>
              </a:ext>
            </a:extLst>
          </p:cNvPr>
          <p:cNvSpPr/>
          <p:nvPr/>
        </p:nvSpPr>
        <p:spPr>
          <a:xfrm>
            <a:off x="1577697" y="5143649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96A55BC-9DEF-3FE2-2B08-39BBACFF85BB}"/>
              </a:ext>
            </a:extLst>
          </p:cNvPr>
          <p:cNvSpPr/>
          <p:nvPr/>
        </p:nvSpPr>
        <p:spPr>
          <a:xfrm>
            <a:off x="1577697" y="5341214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11A22DE-AA51-1262-2594-DD936AC301D7}"/>
              </a:ext>
            </a:extLst>
          </p:cNvPr>
          <p:cNvSpPr/>
          <p:nvPr/>
        </p:nvSpPr>
        <p:spPr>
          <a:xfrm>
            <a:off x="1581897" y="554225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27D1B6E-97DF-C829-1F70-8C88295DAD79}"/>
              </a:ext>
            </a:extLst>
          </p:cNvPr>
          <p:cNvSpPr/>
          <p:nvPr/>
        </p:nvSpPr>
        <p:spPr>
          <a:xfrm>
            <a:off x="1581897" y="573982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115860-C3E6-1C47-9238-78E28881A648}"/>
              </a:ext>
            </a:extLst>
          </p:cNvPr>
          <p:cNvSpPr/>
          <p:nvPr/>
        </p:nvSpPr>
        <p:spPr>
          <a:xfrm>
            <a:off x="1582767" y="5939018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FDC33D4-8AE3-34D6-182F-5838EEF4E0F0}"/>
              </a:ext>
            </a:extLst>
          </p:cNvPr>
          <p:cNvSpPr/>
          <p:nvPr/>
        </p:nvSpPr>
        <p:spPr>
          <a:xfrm>
            <a:off x="1582767" y="6136583"/>
            <a:ext cx="144000" cy="144000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83A2151-E795-A557-173E-BB5BC4668978}"/>
              </a:ext>
            </a:extLst>
          </p:cNvPr>
          <p:cNvCxnSpPr/>
          <p:nvPr/>
        </p:nvCxnSpPr>
        <p:spPr>
          <a:xfrm flipV="1">
            <a:off x="1647354" y="1602670"/>
            <a:ext cx="0" cy="6663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647EDEBF-97F2-05D6-2AD5-A7B6EC024EBE}"/>
              </a:ext>
            </a:extLst>
          </p:cNvPr>
          <p:cNvSpPr txBox="1"/>
          <p:nvPr/>
        </p:nvSpPr>
        <p:spPr>
          <a:xfrm>
            <a:off x="1952137" y="1614103"/>
            <a:ext cx="3686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tx2"/>
                </a:solidFill>
              </a:rPr>
              <a:t>Every </a:t>
            </a:r>
            <a:r>
              <a:rPr lang="de-DE" sz="1800" dirty="0" err="1">
                <a:solidFill>
                  <a:schemeClr val="tx2"/>
                </a:solidFill>
              </a:rPr>
              <a:t>diode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is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measured</a:t>
            </a:r>
            <a:r>
              <a:rPr lang="de-DE" sz="1800" dirty="0">
                <a:solidFill>
                  <a:schemeClr val="tx2"/>
                </a:solidFill>
              </a:rPr>
              <a:t> at </a:t>
            </a:r>
            <a:r>
              <a:rPr lang="de-DE" sz="1800" dirty="0" err="1">
                <a:solidFill>
                  <a:schemeClr val="tx2"/>
                </a:solidFill>
              </a:rPr>
              <a:t>several</a:t>
            </a:r>
            <a:r>
              <a:rPr lang="de-DE" sz="1800" dirty="0">
                <a:solidFill>
                  <a:schemeClr val="tx2"/>
                </a:solidFill>
              </a:rPr>
              <a:t> (</a:t>
            </a:r>
            <a:r>
              <a:rPr lang="de-DE" sz="1800" dirty="0" err="1">
                <a:solidFill>
                  <a:schemeClr val="tx2"/>
                </a:solidFill>
              </a:rPr>
              <a:t>overlapping</a:t>
            </a:r>
            <a:r>
              <a:rPr lang="de-DE" sz="1800" dirty="0">
                <a:solidFill>
                  <a:schemeClr val="tx2"/>
                </a:solidFill>
              </a:rPr>
              <a:t>) </a:t>
            </a:r>
            <a:r>
              <a:rPr lang="de-DE" sz="1800" dirty="0" err="1">
                <a:solidFill>
                  <a:schemeClr val="tx2"/>
                </a:solidFill>
              </a:rPr>
              <a:t>positions</a:t>
            </a:r>
            <a:r>
              <a:rPr lang="de-DE" sz="1800" dirty="0">
                <a:solidFill>
                  <a:schemeClr val="tx2"/>
                </a:solidFill>
              </a:rPr>
              <a:t> in </a:t>
            </a:r>
            <a:r>
              <a:rPr lang="de-DE" sz="1800" dirty="0" err="1">
                <a:solidFill>
                  <a:schemeClr val="tx2"/>
                </a:solidFill>
              </a:rPr>
              <a:t>the</a:t>
            </a:r>
            <a:r>
              <a:rPr lang="de-DE" sz="1800" dirty="0">
                <a:solidFill>
                  <a:schemeClr val="tx2"/>
                </a:solidFill>
              </a:rPr>
              <a:t> beam</a:t>
            </a:r>
          </a:p>
        </p:txBody>
      </p:sp>
      <p:pic>
        <p:nvPicPr>
          <p:cNvPr id="29" name="Grafik 2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D69709A-2D95-0407-2EA2-F75DFBEE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53" y="1614103"/>
            <a:ext cx="6096000" cy="4666480"/>
          </a:xfrm>
          <a:prstGeom prst="rect">
            <a:avLst/>
          </a:prstGeom>
        </p:spPr>
      </p:pic>
      <p:pic>
        <p:nvPicPr>
          <p:cNvPr id="28" name="Grafik 2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0B8D7B1-EC65-E6C3-D34F-C6DF5C97C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80" y="1672448"/>
            <a:ext cx="6079569" cy="466648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ABE216FC-6631-7D32-1072-3198F9525EB0}"/>
              </a:ext>
            </a:extLst>
          </p:cNvPr>
          <p:cNvSpPr txBox="1"/>
          <p:nvPr/>
        </p:nvSpPr>
        <p:spPr>
          <a:xfrm>
            <a:off x="0" y="649666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</a:t>
            </a:r>
            <a:r>
              <a:rPr lang="en-US" sz="1800" dirty="0">
                <a:solidFill>
                  <a:schemeClr val="tx2"/>
                </a:solidFill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360072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3F433-97A8-B548-A1AF-F61F21E3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for </a:t>
            </a:r>
            <a:r>
              <a:rPr lang="en-US" dirty="0" err="1"/>
              <a:t>normalizaton</a:t>
            </a:r>
            <a:endParaRPr lang="en-US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A26A6C5-FB9B-DD5A-273D-BFDCF22B2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6"/>
            <a:ext cx="6096000" cy="4679092"/>
          </a:xfrm>
          <a:prstGeom prst="rect">
            <a:avLst/>
          </a:prstGeom>
        </p:spPr>
      </p:pic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080422C-E901-1B9A-94B5-89BC51BB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4786"/>
            <a:ext cx="5935054" cy="45766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B8857FC-18CF-D579-0313-E44FD582231D}"/>
              </a:ext>
            </a:extLst>
          </p:cNvPr>
          <p:cNvSpPr txBox="1"/>
          <p:nvPr/>
        </p:nvSpPr>
        <p:spPr>
          <a:xfrm>
            <a:off x="0" y="6496665"/>
            <a:ext cx="649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</a:t>
            </a:r>
            <a:r>
              <a:rPr lang="en-US" sz="1800" dirty="0">
                <a:solidFill>
                  <a:schemeClr val="tx2"/>
                </a:solidFill>
              </a:rPr>
              <a:t> array – 2 measurements at different times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DE8728-5D6A-86F1-F945-C00D925BE6D1}"/>
              </a:ext>
            </a:extLst>
          </p:cNvPr>
          <p:cNvSpPr txBox="1"/>
          <p:nvPr/>
        </p:nvSpPr>
        <p:spPr>
          <a:xfrm>
            <a:off x="7092176" y="5203937"/>
            <a:ext cx="4525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We are in ≈ 6% diode response homogeneity</a:t>
            </a:r>
          </a:p>
        </p:txBody>
      </p:sp>
    </p:spTree>
    <p:extLst>
      <p:ext uri="{BB962C8B-B14F-4D97-AF65-F5344CB8AC3E}">
        <p14:creationId xmlns:p14="http://schemas.microsoft.com/office/powerpoint/2010/main" val="195715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0D031-2266-782F-A69F-D374A004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old array design</a:t>
            </a:r>
          </a:p>
        </p:txBody>
      </p:sp>
      <p:pic>
        <p:nvPicPr>
          <p:cNvPr id="4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3122FCB-B9C5-CC86-5CDF-0D38BC7AA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18335"/>
            <a:ext cx="6096000" cy="4629048"/>
          </a:xfrm>
        </p:spPr>
      </p:pic>
      <p:pic>
        <p:nvPicPr>
          <p:cNvPr id="5" name="Inhaltsplatzhalter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4D8AE56-60BD-1676-1B5C-388E9B10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8335"/>
            <a:ext cx="6096000" cy="48029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F9578B2-D91D-322F-29C9-EC5D85574CF8}"/>
              </a:ext>
            </a:extLst>
          </p:cNvPr>
          <p:cNvSpPr txBox="1"/>
          <p:nvPr/>
        </p:nvSpPr>
        <p:spPr>
          <a:xfrm>
            <a:off x="964475" y="5776583"/>
            <a:ext cx="1048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Old design had ≈ 120 % deviation, both 128 line arrays are within ≈ 6%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FAE52E-9DB3-5531-D9C8-8F8D71B53E78}"/>
              </a:ext>
            </a:extLst>
          </p:cNvPr>
          <p:cNvSpPr txBox="1"/>
          <p:nvPr/>
        </p:nvSpPr>
        <p:spPr>
          <a:xfrm>
            <a:off x="624000" y="6238248"/>
            <a:ext cx="13314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 err="1">
                <a:solidFill>
                  <a:schemeClr val="tx2"/>
                </a:solidFill>
              </a:rPr>
              <a:t>Only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one</a:t>
            </a:r>
            <a:r>
              <a:rPr lang="de-DE" sz="2400" b="1" dirty="0">
                <a:solidFill>
                  <a:schemeClr val="tx2"/>
                </a:solidFill>
              </a:rPr>
              <a:t> not </a:t>
            </a:r>
            <a:r>
              <a:rPr lang="de-DE" sz="2400" b="1" dirty="0" err="1">
                <a:solidFill>
                  <a:schemeClr val="tx2"/>
                </a:solidFill>
              </a:rPr>
              <a:t>working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diode</a:t>
            </a:r>
            <a:r>
              <a:rPr lang="de-DE" sz="2400" b="1" dirty="0">
                <a:solidFill>
                  <a:schemeClr val="tx2"/>
                </a:solidFill>
              </a:rPr>
              <a:t> out </a:t>
            </a:r>
            <a:r>
              <a:rPr lang="de-DE" sz="2400" b="1" dirty="0" err="1">
                <a:solidFill>
                  <a:schemeClr val="tx2"/>
                </a:solidFill>
              </a:rPr>
              <a:t>of</a:t>
            </a:r>
            <a:r>
              <a:rPr lang="de-DE" sz="2400" b="1" dirty="0">
                <a:solidFill>
                  <a:schemeClr val="tx2"/>
                </a:solidFill>
              </a:rPr>
              <a:t> 2 </a:t>
            </a:r>
            <a:r>
              <a:rPr lang="de-DE" sz="2400" b="1" dirty="0" err="1">
                <a:solidFill>
                  <a:schemeClr val="tx2"/>
                </a:solidFill>
              </a:rPr>
              <a:t>times</a:t>
            </a:r>
            <a:r>
              <a:rPr lang="de-DE" sz="2400" b="1" dirty="0">
                <a:solidFill>
                  <a:schemeClr val="tx2"/>
                </a:solidFill>
              </a:rPr>
              <a:t> 128 </a:t>
            </a:r>
            <a:r>
              <a:rPr lang="de-DE" sz="2400" b="1" dirty="0" err="1">
                <a:solidFill>
                  <a:schemeClr val="tx2"/>
                </a:solidFill>
              </a:rPr>
              <a:t>diodes</a:t>
            </a:r>
            <a:r>
              <a:rPr lang="de-DE" sz="2400" b="1" dirty="0">
                <a:solidFill>
                  <a:schemeClr val="tx2"/>
                </a:solidFill>
              </a:rPr>
              <a:t> ≈ </a:t>
            </a:r>
            <a:r>
              <a:rPr lang="de-DE" sz="2400" b="1" dirty="0" err="1">
                <a:solidFill>
                  <a:schemeClr val="tx2"/>
                </a:solidFill>
              </a:rPr>
              <a:t>efficiency</a:t>
            </a:r>
            <a:r>
              <a:rPr lang="de-DE" sz="2400" b="1" dirty="0">
                <a:solidFill>
                  <a:schemeClr val="tx2"/>
                </a:solidFill>
              </a:rPr>
              <a:t> </a:t>
            </a:r>
            <a:r>
              <a:rPr lang="de-DE" sz="2400" b="1" dirty="0" err="1">
                <a:solidFill>
                  <a:schemeClr val="tx2"/>
                </a:solidFill>
              </a:rPr>
              <a:t>of</a:t>
            </a:r>
            <a:r>
              <a:rPr lang="de-DE" sz="2400" b="1" dirty="0">
                <a:solidFill>
                  <a:schemeClr val="tx2"/>
                </a:solidFill>
              </a:rPr>
              <a:t>  99,6 %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AD8CC-5FA5-0F4C-2886-EB660B13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for 2x64 array / matrix arrays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9190BD-AF07-42ED-87A7-36CB287B8FCF}"/>
              </a:ext>
            </a:extLst>
          </p:cNvPr>
          <p:cNvSpPr/>
          <p:nvPr/>
        </p:nvSpPr>
        <p:spPr>
          <a:xfrm>
            <a:off x="54623" y="2494094"/>
            <a:ext cx="2520000" cy="2520000"/>
          </a:xfrm>
          <a:prstGeom prst="ellipse">
            <a:avLst/>
          </a:prstGeom>
          <a:solidFill>
            <a:srgbClr val="C817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8A85CB5-3CA6-3132-DCF0-308C98A26300}"/>
              </a:ext>
            </a:extLst>
          </p:cNvPr>
          <p:cNvCxnSpPr/>
          <p:nvPr/>
        </p:nvCxnSpPr>
        <p:spPr>
          <a:xfrm flipV="1">
            <a:off x="1315314" y="1602670"/>
            <a:ext cx="0" cy="6663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A82057D7-2A18-FD91-4964-897527D81472}"/>
              </a:ext>
            </a:extLst>
          </p:cNvPr>
          <p:cNvSpPr txBox="1"/>
          <p:nvPr/>
        </p:nvSpPr>
        <p:spPr>
          <a:xfrm>
            <a:off x="1645787" y="1622664"/>
            <a:ext cx="368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tx2"/>
                </a:solidFill>
              </a:rPr>
              <a:t>Not </a:t>
            </a:r>
            <a:r>
              <a:rPr lang="de-DE" sz="1800" dirty="0" err="1">
                <a:solidFill>
                  <a:schemeClr val="tx2"/>
                </a:solidFill>
              </a:rPr>
              <a:t>every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diode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is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overlapping</a:t>
            </a:r>
            <a:r>
              <a:rPr lang="de-DE" sz="1800" dirty="0">
                <a:solidFill>
                  <a:schemeClr val="tx2"/>
                </a:solidFill>
              </a:rPr>
              <a:t> at </a:t>
            </a:r>
            <a:r>
              <a:rPr lang="de-DE" sz="1800" dirty="0" err="1">
                <a:solidFill>
                  <a:schemeClr val="tx2"/>
                </a:solidFill>
              </a:rPr>
              <a:t>every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position</a:t>
            </a:r>
            <a:r>
              <a:rPr lang="de-DE" sz="18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F99F138-D8BA-5987-8C97-3002BD12F006}"/>
              </a:ext>
            </a:extLst>
          </p:cNvPr>
          <p:cNvSpPr txBox="1"/>
          <p:nvPr/>
        </p:nvSpPr>
        <p:spPr>
          <a:xfrm>
            <a:off x="0" y="6496665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2x64 0.5x0.5 mm</a:t>
            </a:r>
            <a:r>
              <a:rPr lang="en-US" sz="1800" baseline="30000" dirty="0">
                <a:solidFill>
                  <a:schemeClr val="tx2"/>
                </a:solidFill>
              </a:rPr>
              <a:t>2</a:t>
            </a:r>
            <a:r>
              <a:rPr lang="en-US" sz="1800" dirty="0">
                <a:solidFill>
                  <a:schemeClr val="tx2"/>
                </a:solidFill>
              </a:rPr>
              <a:t> array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75B816E-F855-AEF0-84FB-899E51F4423C}"/>
              </a:ext>
            </a:extLst>
          </p:cNvPr>
          <p:cNvGrpSpPr/>
          <p:nvPr/>
        </p:nvGrpSpPr>
        <p:grpSpPr>
          <a:xfrm>
            <a:off x="1027954" y="2140940"/>
            <a:ext cx="592143" cy="4189060"/>
            <a:chOff x="1293541" y="2100894"/>
            <a:chExt cx="592143" cy="4189060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5CBECC5-3760-F2A2-A8C5-EB81B6BEB919}"/>
                </a:ext>
              </a:extLst>
            </p:cNvPr>
            <p:cNvSpPr/>
            <p:nvPr/>
          </p:nvSpPr>
          <p:spPr>
            <a:xfrm>
              <a:off x="1293541" y="2100894"/>
              <a:ext cx="592143" cy="418906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049C013-C452-6986-2FD0-0638BB555B9E}"/>
                </a:ext>
              </a:extLst>
            </p:cNvPr>
            <p:cNvSpPr/>
            <p:nvPr/>
          </p:nvSpPr>
          <p:spPr>
            <a:xfrm>
              <a:off x="1589133" y="220277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345F11AC-899D-533F-0A0D-9AD556D4CA35}"/>
                </a:ext>
              </a:extLst>
            </p:cNvPr>
            <p:cNvSpPr/>
            <p:nvPr/>
          </p:nvSpPr>
          <p:spPr>
            <a:xfrm>
              <a:off x="1589133" y="240034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B43DA82-84BE-8AEA-67C3-F4C3D977F59C}"/>
                </a:ext>
              </a:extLst>
            </p:cNvPr>
            <p:cNvSpPr/>
            <p:nvPr/>
          </p:nvSpPr>
          <p:spPr>
            <a:xfrm>
              <a:off x="1590003" y="259953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95BA23B-9B89-3601-0896-9CCD72D67F22}"/>
                </a:ext>
              </a:extLst>
            </p:cNvPr>
            <p:cNvSpPr/>
            <p:nvPr/>
          </p:nvSpPr>
          <p:spPr>
            <a:xfrm>
              <a:off x="1590003" y="279710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A1EC5F67-E73E-8013-9223-4ACCE75221BF}"/>
                </a:ext>
              </a:extLst>
            </p:cNvPr>
            <p:cNvSpPr/>
            <p:nvPr/>
          </p:nvSpPr>
          <p:spPr>
            <a:xfrm>
              <a:off x="1588263" y="299152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8C2B901-E752-6BFE-72A2-161D17DEE9CA}"/>
                </a:ext>
              </a:extLst>
            </p:cNvPr>
            <p:cNvSpPr/>
            <p:nvPr/>
          </p:nvSpPr>
          <p:spPr>
            <a:xfrm>
              <a:off x="1588263" y="318909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CBE32360-2F91-2D49-B79C-BC1D16CE37A7}"/>
                </a:ext>
              </a:extLst>
            </p:cNvPr>
            <p:cNvSpPr/>
            <p:nvPr/>
          </p:nvSpPr>
          <p:spPr>
            <a:xfrm>
              <a:off x="1589133" y="338828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937E5FC3-D8DA-ACF4-F3B8-DA2E976EF16B}"/>
                </a:ext>
              </a:extLst>
            </p:cNvPr>
            <p:cNvSpPr/>
            <p:nvPr/>
          </p:nvSpPr>
          <p:spPr>
            <a:xfrm>
              <a:off x="1589133" y="358585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18E43515-CED1-E620-C46A-18E66530B587}"/>
                </a:ext>
              </a:extLst>
            </p:cNvPr>
            <p:cNvSpPr/>
            <p:nvPr/>
          </p:nvSpPr>
          <p:spPr>
            <a:xfrm>
              <a:off x="1584601" y="378307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06EE051-1510-BBB4-8ED0-B330BE487ACF}"/>
                </a:ext>
              </a:extLst>
            </p:cNvPr>
            <p:cNvSpPr/>
            <p:nvPr/>
          </p:nvSpPr>
          <p:spPr>
            <a:xfrm>
              <a:off x="1584601" y="398064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41C54190-1A0E-4329-F7E2-D9269BA79DDA}"/>
                </a:ext>
              </a:extLst>
            </p:cNvPr>
            <p:cNvSpPr/>
            <p:nvPr/>
          </p:nvSpPr>
          <p:spPr>
            <a:xfrm>
              <a:off x="1585471" y="417983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8017B0F6-82C6-F65A-7C34-EF4F7E43DADB}"/>
                </a:ext>
              </a:extLst>
            </p:cNvPr>
            <p:cNvSpPr/>
            <p:nvPr/>
          </p:nvSpPr>
          <p:spPr>
            <a:xfrm>
              <a:off x="1585471" y="437740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DFB87BCA-E920-7E11-1832-A100889C0B6C}"/>
                </a:ext>
              </a:extLst>
            </p:cNvPr>
            <p:cNvSpPr/>
            <p:nvPr/>
          </p:nvSpPr>
          <p:spPr>
            <a:xfrm>
              <a:off x="1587248" y="457878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3C1302F8-76C3-94DB-77C8-5295766C21A7}"/>
                </a:ext>
              </a:extLst>
            </p:cNvPr>
            <p:cNvSpPr/>
            <p:nvPr/>
          </p:nvSpPr>
          <p:spPr>
            <a:xfrm>
              <a:off x="1587248" y="477635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86A9F1E-2EC8-7878-8537-BBBD2E8EEB39}"/>
                </a:ext>
              </a:extLst>
            </p:cNvPr>
            <p:cNvSpPr/>
            <p:nvPr/>
          </p:nvSpPr>
          <p:spPr>
            <a:xfrm>
              <a:off x="1588118" y="497554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E1F3DEC-487B-A402-577D-FBF92AE6C0A4}"/>
                </a:ext>
              </a:extLst>
            </p:cNvPr>
            <p:cNvSpPr/>
            <p:nvPr/>
          </p:nvSpPr>
          <p:spPr>
            <a:xfrm>
              <a:off x="1588118" y="51731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759A15B6-AA9E-B6DB-D2F6-60C886D6178A}"/>
                </a:ext>
              </a:extLst>
            </p:cNvPr>
            <p:cNvSpPr/>
            <p:nvPr/>
          </p:nvSpPr>
          <p:spPr>
            <a:xfrm>
              <a:off x="1592318" y="537415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9DF8A521-F5B0-935D-68AC-1857F8C4ED16}"/>
                </a:ext>
              </a:extLst>
            </p:cNvPr>
            <p:cNvSpPr/>
            <p:nvPr/>
          </p:nvSpPr>
          <p:spPr>
            <a:xfrm>
              <a:off x="1592318" y="557172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127D4C95-79F5-B269-0B0A-36759BFAA86E}"/>
                </a:ext>
              </a:extLst>
            </p:cNvPr>
            <p:cNvSpPr/>
            <p:nvPr/>
          </p:nvSpPr>
          <p:spPr>
            <a:xfrm>
              <a:off x="1593188" y="577091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D2C769E-9CA3-47DB-855A-7963DFA19275}"/>
                </a:ext>
              </a:extLst>
            </p:cNvPr>
            <p:cNvSpPr/>
            <p:nvPr/>
          </p:nvSpPr>
          <p:spPr>
            <a:xfrm>
              <a:off x="1593188" y="596848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D2F846E1-56A8-F189-07E1-CD8B05416048}"/>
                </a:ext>
              </a:extLst>
            </p:cNvPr>
            <p:cNvGrpSpPr/>
            <p:nvPr/>
          </p:nvGrpSpPr>
          <p:grpSpPr>
            <a:xfrm>
              <a:off x="1389336" y="2296987"/>
              <a:ext cx="152587" cy="3909703"/>
              <a:chOff x="628665" y="2515013"/>
              <a:chExt cx="152587" cy="3909703"/>
            </a:xfrm>
          </p:grpSpPr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3E811FCD-A4F7-7053-3EBD-1827029F0E50}"/>
                  </a:ext>
                </a:extLst>
              </p:cNvPr>
              <p:cNvSpPr/>
              <p:nvPr/>
            </p:nvSpPr>
            <p:spPr>
              <a:xfrm>
                <a:off x="633197" y="251501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DBFEA2B4-CD09-0EB8-DD68-6BEBC0347700}"/>
                  </a:ext>
                </a:extLst>
              </p:cNvPr>
              <p:cNvSpPr/>
              <p:nvPr/>
            </p:nvSpPr>
            <p:spPr>
              <a:xfrm>
                <a:off x="633197" y="271257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B5462F3D-A010-20AD-81F9-372F25895AC8}"/>
                  </a:ext>
                </a:extLst>
              </p:cNvPr>
              <p:cNvSpPr/>
              <p:nvPr/>
            </p:nvSpPr>
            <p:spPr>
              <a:xfrm>
                <a:off x="634067" y="291177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F45FECE-ADEB-7295-0844-446AF778B6D0}"/>
                  </a:ext>
                </a:extLst>
              </p:cNvPr>
              <p:cNvSpPr/>
              <p:nvPr/>
            </p:nvSpPr>
            <p:spPr>
              <a:xfrm>
                <a:off x="634067" y="310933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05F836FA-ADAF-971F-DB8A-DDB293DBB00D}"/>
                  </a:ext>
                </a:extLst>
              </p:cNvPr>
              <p:cNvSpPr/>
              <p:nvPr/>
            </p:nvSpPr>
            <p:spPr>
              <a:xfrm>
                <a:off x="632327" y="330376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4AD042BB-539A-EE04-F6C4-6D2F1666AA2F}"/>
                  </a:ext>
                </a:extLst>
              </p:cNvPr>
              <p:cNvSpPr/>
              <p:nvPr/>
            </p:nvSpPr>
            <p:spPr>
              <a:xfrm>
                <a:off x="632327" y="350132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D19534E-AB10-2491-70A9-0D5ACDDB338E}"/>
                  </a:ext>
                </a:extLst>
              </p:cNvPr>
              <p:cNvSpPr/>
              <p:nvPr/>
            </p:nvSpPr>
            <p:spPr>
              <a:xfrm>
                <a:off x="633197" y="370052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DE4620AA-9CC5-9D4C-4D0B-61CD58D214CA}"/>
                  </a:ext>
                </a:extLst>
              </p:cNvPr>
              <p:cNvSpPr/>
              <p:nvPr/>
            </p:nvSpPr>
            <p:spPr>
              <a:xfrm>
                <a:off x="633197" y="389808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C0F2493B-3041-5C8D-0B2C-191D5FB6F12D}"/>
                  </a:ext>
                </a:extLst>
              </p:cNvPr>
              <p:cNvSpPr/>
              <p:nvPr/>
            </p:nvSpPr>
            <p:spPr>
              <a:xfrm>
                <a:off x="628665" y="409531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07CC5C2-A0C6-3174-D084-932564AFAD1E}"/>
                  </a:ext>
                </a:extLst>
              </p:cNvPr>
              <p:cNvSpPr/>
              <p:nvPr/>
            </p:nvSpPr>
            <p:spPr>
              <a:xfrm>
                <a:off x="628665" y="429287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9FAA204D-F796-9C05-2990-11077A3125EA}"/>
                  </a:ext>
                </a:extLst>
              </p:cNvPr>
              <p:cNvSpPr/>
              <p:nvPr/>
            </p:nvSpPr>
            <p:spPr>
              <a:xfrm>
                <a:off x="629535" y="449207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AD35991A-A042-67B7-074B-55D297CE9C09}"/>
                  </a:ext>
                </a:extLst>
              </p:cNvPr>
              <p:cNvSpPr/>
              <p:nvPr/>
            </p:nvSpPr>
            <p:spPr>
              <a:xfrm>
                <a:off x="629535" y="468963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D9C2EEF6-8804-99D1-872F-1B91CFCD7492}"/>
                  </a:ext>
                </a:extLst>
              </p:cNvPr>
              <p:cNvSpPr/>
              <p:nvPr/>
            </p:nvSpPr>
            <p:spPr>
              <a:xfrm>
                <a:off x="631312" y="4891022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1E207E31-C0A5-B020-96D0-3FDC8E7AFD91}"/>
                  </a:ext>
                </a:extLst>
              </p:cNvPr>
              <p:cNvSpPr/>
              <p:nvPr/>
            </p:nvSpPr>
            <p:spPr>
              <a:xfrm>
                <a:off x="631312" y="5088587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10284E72-B376-870B-83C2-2895CA54B49B}"/>
                  </a:ext>
                </a:extLst>
              </p:cNvPr>
              <p:cNvSpPr/>
              <p:nvPr/>
            </p:nvSpPr>
            <p:spPr>
              <a:xfrm>
                <a:off x="632182" y="5287782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DDD2492D-B5E8-8E11-26FF-BB59C288FDFC}"/>
                  </a:ext>
                </a:extLst>
              </p:cNvPr>
              <p:cNvSpPr/>
              <p:nvPr/>
            </p:nvSpPr>
            <p:spPr>
              <a:xfrm>
                <a:off x="632182" y="5485347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D59EF1BE-D225-A026-D034-73F66677381C}"/>
                  </a:ext>
                </a:extLst>
              </p:cNvPr>
              <p:cNvSpPr/>
              <p:nvPr/>
            </p:nvSpPr>
            <p:spPr>
              <a:xfrm>
                <a:off x="636382" y="5686391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1F06D822-75EA-F6E9-74BD-3982E602D0DD}"/>
                  </a:ext>
                </a:extLst>
              </p:cNvPr>
              <p:cNvSpPr/>
              <p:nvPr/>
            </p:nvSpPr>
            <p:spPr>
              <a:xfrm>
                <a:off x="636382" y="5883956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BC0EB224-F7D1-5E8B-C923-6415DDBD0BD7}"/>
                  </a:ext>
                </a:extLst>
              </p:cNvPr>
              <p:cNvSpPr/>
              <p:nvPr/>
            </p:nvSpPr>
            <p:spPr>
              <a:xfrm>
                <a:off x="637252" y="6083151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F2226EAE-1D15-AA92-890F-DFFD5FB3D1D8}"/>
                  </a:ext>
                </a:extLst>
              </p:cNvPr>
              <p:cNvSpPr/>
              <p:nvPr/>
            </p:nvSpPr>
            <p:spPr>
              <a:xfrm>
                <a:off x="637252" y="6280716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73" name="Grafik 7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924039-3660-97F6-9010-7135E78A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777" y="2354464"/>
            <a:ext cx="4800600" cy="3657600"/>
          </a:xfrm>
          <a:prstGeom prst="rect">
            <a:avLst/>
          </a:prstGeom>
        </p:spPr>
      </p:pic>
      <p:pic>
        <p:nvPicPr>
          <p:cNvPr id="75" name="Grafik 7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96618FB-9B64-4664-C846-8F1B9AA1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46" y="2350928"/>
            <a:ext cx="4813300" cy="3657600"/>
          </a:xfrm>
          <a:prstGeom prst="rect">
            <a:avLst/>
          </a:prstGeom>
        </p:spPr>
      </p:pic>
      <p:sp>
        <p:nvSpPr>
          <p:cNvPr id="76" name="Rechteck 75">
            <a:extLst>
              <a:ext uri="{FF2B5EF4-FFF2-40B4-BE49-F238E27FC236}">
                <a16:creationId xmlns:a16="http://schemas.microsoft.com/office/drawing/2014/main" id="{A5E47281-82B8-545A-FAB7-2DFFAFD10691}"/>
              </a:ext>
            </a:extLst>
          </p:cNvPr>
          <p:cNvSpPr/>
          <p:nvPr/>
        </p:nvSpPr>
        <p:spPr>
          <a:xfrm>
            <a:off x="1053158" y="2271967"/>
            <a:ext cx="300615" cy="4003288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55A07B3A-1D47-6C2D-D5DC-35089AE10885}"/>
              </a:ext>
            </a:extLst>
          </p:cNvPr>
          <p:cNvSpPr/>
          <p:nvPr/>
        </p:nvSpPr>
        <p:spPr>
          <a:xfrm>
            <a:off x="1258088" y="2221621"/>
            <a:ext cx="300615" cy="4003288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C31C2-7282-B52F-8586-7E8DD145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for each line</a:t>
            </a:r>
          </a:p>
        </p:txBody>
      </p:sp>
      <p:pic>
        <p:nvPicPr>
          <p:cNvPr id="5" name="Inhaltsplatzhalter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6EAF2916-0588-3B81-06B5-B9A9E630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2000"/>
            <a:ext cx="6096000" cy="4681728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D41A0D2-38F7-E391-3AA2-0769A5AA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3106"/>
            <a:ext cx="6096000" cy="473951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FDDA454-EAC7-1CC7-68C2-4D5E386A7E4A}"/>
              </a:ext>
            </a:extLst>
          </p:cNvPr>
          <p:cNvSpPr txBox="1"/>
          <p:nvPr/>
        </p:nvSpPr>
        <p:spPr>
          <a:xfrm>
            <a:off x="0" y="6496665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2x64 0.5x0.5 mm</a:t>
            </a:r>
            <a:r>
              <a:rPr lang="en-US" sz="1800" baseline="30000" dirty="0">
                <a:solidFill>
                  <a:schemeClr val="tx2"/>
                </a:solidFill>
              </a:rPr>
              <a:t>2</a:t>
            </a:r>
            <a:r>
              <a:rPr lang="en-US" sz="1800" dirty="0">
                <a:solidFill>
                  <a:schemeClr val="tx2"/>
                </a:solidFill>
              </a:rPr>
              <a:t> array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2D44BDB-461F-A25D-33B9-3FDFDC030452}"/>
              </a:ext>
            </a:extLst>
          </p:cNvPr>
          <p:cNvSpPr txBox="1"/>
          <p:nvPr/>
        </p:nvSpPr>
        <p:spPr>
          <a:xfrm>
            <a:off x="2719915" y="5747685"/>
            <a:ext cx="6752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Note that there is a pattern underneath both curves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proton current decreased during the measurement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This low-frequency pattern will be filtered in the future! </a:t>
            </a:r>
          </a:p>
        </p:txBody>
      </p:sp>
      <p:pic>
        <p:nvPicPr>
          <p:cNvPr id="11" name="Grafik 10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54866C5-7C34-14F4-7AA6-CF6B9D641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52000"/>
            <a:ext cx="6096000" cy="473951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6946F36-61E7-2135-EA8D-9CB9F175C80F}"/>
              </a:ext>
            </a:extLst>
          </p:cNvPr>
          <p:cNvSpPr txBox="1"/>
          <p:nvPr/>
        </p:nvSpPr>
        <p:spPr>
          <a:xfrm>
            <a:off x="5664000" y="883303"/>
            <a:ext cx="6473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There seems to be a difference between the two lines?!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E1AE0AD-E171-F9F1-16EA-064FFB8B824F}"/>
              </a:ext>
            </a:extLst>
          </p:cNvPr>
          <p:cNvSpPr txBox="1"/>
          <p:nvPr/>
        </p:nvSpPr>
        <p:spPr>
          <a:xfrm>
            <a:off x="6869150" y="139180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chemeClr val="tx2"/>
                </a:solidFill>
              </a:rPr>
              <a:t>After aligning lines to global mean</a:t>
            </a:r>
          </a:p>
        </p:txBody>
      </p:sp>
    </p:spTree>
    <p:extLst>
      <p:ext uri="{BB962C8B-B14F-4D97-AF65-F5344CB8AC3E}">
        <p14:creationId xmlns:p14="http://schemas.microsoft.com/office/powerpoint/2010/main" val="35397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0F9ACFA9-1206-71D5-75F4-6E3243C3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907"/>
            <a:ext cx="6096000" cy="4620126"/>
          </a:xfrm>
          <a:prstGeom prst="rect">
            <a:avLst/>
          </a:prstGeom>
        </p:spPr>
      </p:pic>
      <p:pic>
        <p:nvPicPr>
          <p:cNvPr id="15" name="Grafik 14" descr="Ein Bild, das Text, Diagramm, Reihe, Rechteck enthält.&#10;&#10;Automatisch generierte Beschreibung">
            <a:extLst>
              <a:ext uri="{FF2B5EF4-FFF2-40B4-BE49-F238E27FC236}">
                <a16:creationId xmlns:a16="http://schemas.microsoft.com/office/drawing/2014/main" id="{F29F9691-8BBF-0C76-0DA3-6E9DDAAD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2544"/>
            <a:ext cx="6095998" cy="46201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62220D-622D-B617-2D35-FDD938C0D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Homogeneity for matrix arrays</a:t>
            </a:r>
          </a:p>
        </p:txBody>
      </p:sp>
      <p:pic>
        <p:nvPicPr>
          <p:cNvPr id="5" name="Grafik 4" descr="Ein Bild, das Diagramm, Reihe, parallel enthält.&#10;&#10;Automatisch generierte Beschreibung">
            <a:extLst>
              <a:ext uri="{FF2B5EF4-FFF2-40B4-BE49-F238E27FC236}">
                <a16:creationId xmlns:a16="http://schemas.microsoft.com/office/drawing/2014/main" id="{920F0DEA-BA5F-15FF-6846-99A52FE2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3153"/>
            <a:ext cx="6096000" cy="4739517"/>
          </a:xfrm>
          <a:prstGeom prst="rect">
            <a:avLst/>
          </a:prstGeom>
        </p:spPr>
      </p:pic>
      <p:pic>
        <p:nvPicPr>
          <p:cNvPr id="7" name="Grafik 6" descr="Ein Bild, das Diagramm, Reihe, Entwurf, Zeichnung enthält.&#10;&#10;Automatisch generierte Beschreibung">
            <a:extLst>
              <a:ext uri="{FF2B5EF4-FFF2-40B4-BE49-F238E27FC236}">
                <a16:creationId xmlns:a16="http://schemas.microsoft.com/office/drawing/2014/main" id="{07D1FBAD-F656-ACDD-6676-72195637A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3153"/>
            <a:ext cx="6095998" cy="473951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699F256-CC18-96CB-B962-B453FBFF296B}"/>
              </a:ext>
            </a:extLst>
          </p:cNvPr>
          <p:cNvSpPr txBox="1"/>
          <p:nvPr/>
        </p:nvSpPr>
        <p:spPr>
          <a:xfrm>
            <a:off x="1714943" y="1317574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>
                <a:solidFill>
                  <a:schemeClr val="tx2"/>
                </a:solidFill>
              </a:rPr>
              <a:t>Small matrix array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72D5EE-C319-5CCF-8CAB-A4A36CEF3ACA}"/>
              </a:ext>
            </a:extLst>
          </p:cNvPr>
          <p:cNvSpPr txBox="1"/>
          <p:nvPr/>
        </p:nvSpPr>
        <p:spPr>
          <a:xfrm>
            <a:off x="7759646" y="1341607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>
                <a:solidFill>
                  <a:schemeClr val="tx2"/>
                </a:solidFill>
              </a:rPr>
              <a:t>Big matrix array #2</a:t>
            </a:r>
          </a:p>
        </p:txBody>
      </p:sp>
    </p:spTree>
    <p:extLst>
      <p:ext uri="{BB962C8B-B14F-4D97-AF65-F5344CB8AC3E}">
        <p14:creationId xmlns:p14="http://schemas.microsoft.com/office/powerpoint/2010/main" val="308606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B2F71-DEE8-D855-0238-4DDDB58F2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115"/>
            <a:ext cx="9144000" cy="918310"/>
          </a:xfrm>
        </p:spPr>
        <p:txBody>
          <a:bodyPr anchor="ctr"/>
          <a:lstStyle/>
          <a:p>
            <a:r>
              <a:rPr lang="de-DE" sz="4000" dirty="0"/>
              <a:t>Possible </a:t>
            </a:r>
            <a:r>
              <a:rPr lang="de-DE" sz="4000" dirty="0" err="1"/>
              <a:t>defect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readout</a:t>
            </a:r>
            <a:r>
              <a:rPr lang="de-DE" sz="4000" dirty="0"/>
              <a:t> </a:t>
            </a:r>
            <a:r>
              <a:rPr lang="de-DE" sz="4000" dirty="0" err="1"/>
              <a:t>circuit</a:t>
            </a:r>
            <a:endParaRPr lang="de-DE" sz="4000" dirty="0"/>
          </a:p>
        </p:txBody>
      </p:sp>
      <p:pic>
        <p:nvPicPr>
          <p:cNvPr id="5" name="Grafik 4" descr="Ein Bild, das Screenshot, Reihe, Text, Diagramm enthält.&#10;&#10;Automatisch generierte Beschreibung">
            <a:extLst>
              <a:ext uri="{FF2B5EF4-FFF2-40B4-BE49-F238E27FC236}">
                <a16:creationId xmlns:a16="http://schemas.microsoft.com/office/drawing/2014/main" id="{C6FF6ED3-BAFC-EE0A-50E6-3EDC460A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93985"/>
            <a:ext cx="4660900" cy="3644900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7615A47-7AAD-43AF-B88F-7F542C22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2993985"/>
            <a:ext cx="4660900" cy="3644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272E862-F3AB-6BEF-438B-C04F3064FC5D}"/>
              </a:ext>
            </a:extLst>
          </p:cNvPr>
          <p:cNvSpPr txBox="1"/>
          <p:nvPr/>
        </p:nvSpPr>
        <p:spPr>
          <a:xfrm>
            <a:off x="925551" y="1650206"/>
            <a:ext cx="10340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2"/>
                </a:solidFill>
              </a:rPr>
              <a:t>In all of the latest measurements one channel 0 and one channel 2 x the normal signal… they`re </a:t>
            </a:r>
            <a:r>
              <a:rPr lang="en-US" sz="2400" i="1" dirty="0" err="1">
                <a:solidFill>
                  <a:schemeClr val="tx2"/>
                </a:solidFill>
              </a:rPr>
              <a:t>neighbours</a:t>
            </a:r>
            <a:r>
              <a:rPr lang="en-US" sz="2400" i="1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167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36527-FE5E-D97C-2514-F399A131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Reminder</a:t>
            </a:r>
            <a:r>
              <a:rPr lang="de-DE" dirty="0"/>
              <a:t> Setup at </a:t>
            </a:r>
            <a:r>
              <a:rPr lang="de-DE" dirty="0" err="1"/>
              <a:t>Cyrcé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165D3A9-F068-7099-013D-F924356C514E}"/>
              </a:ext>
            </a:extLst>
          </p:cNvPr>
          <p:cNvSpPr txBox="1"/>
          <p:nvPr/>
        </p:nvSpPr>
        <p:spPr>
          <a:xfrm>
            <a:off x="425885" y="1260172"/>
            <a:ext cx="4472040" cy="557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Protons </a:t>
            </a:r>
            <a:r>
              <a:rPr lang="de-DE" sz="2000" dirty="0" err="1">
                <a:solidFill>
                  <a:schemeClr val="tx2"/>
                </a:solidFill>
              </a:rPr>
              <a:t>with</a:t>
            </a:r>
            <a:r>
              <a:rPr lang="de-DE" sz="2000" dirty="0">
                <a:solidFill>
                  <a:schemeClr val="tx2"/>
                </a:solidFill>
              </a:rPr>
              <a:t> ≈ 24 MeV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Usual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current</a:t>
            </a:r>
            <a:r>
              <a:rPr lang="de-DE" sz="2000" dirty="0">
                <a:solidFill>
                  <a:schemeClr val="tx2"/>
                </a:solidFill>
              </a:rPr>
              <a:t> ≈ 2 </a:t>
            </a:r>
            <a:r>
              <a:rPr lang="de-DE" sz="2000" dirty="0" err="1">
                <a:solidFill>
                  <a:schemeClr val="tx2"/>
                </a:solidFill>
              </a:rPr>
              <a:t>nA</a:t>
            </a:r>
            <a:endParaRPr lang="de-DE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GaN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arrays</a:t>
            </a:r>
            <a:r>
              <a:rPr lang="de-DE" sz="2000" dirty="0">
                <a:solidFill>
                  <a:schemeClr val="tx2"/>
                </a:solidFill>
              </a:rPr>
              <a:t> on XY-translation </a:t>
            </a:r>
            <a:r>
              <a:rPr lang="de-DE" sz="2000" dirty="0" err="1">
                <a:solidFill>
                  <a:schemeClr val="tx2"/>
                </a:solidFill>
              </a:rPr>
              <a:t>stage</a:t>
            </a:r>
            <a:endParaRPr lang="de-DE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Optional: Diffuser in </a:t>
            </a:r>
            <a:r>
              <a:rPr lang="de-DE" sz="2000" dirty="0" err="1">
                <a:solidFill>
                  <a:schemeClr val="tx2"/>
                </a:solidFill>
              </a:rPr>
              <a:t>proton</a:t>
            </a:r>
            <a:r>
              <a:rPr lang="de-DE" sz="2000" dirty="0">
                <a:solidFill>
                  <a:schemeClr val="tx2"/>
                </a:solidFill>
              </a:rPr>
              <a:t> beam </a:t>
            </a:r>
            <a:r>
              <a:rPr lang="de-DE" sz="2000" dirty="0" err="1">
                <a:solidFill>
                  <a:schemeClr val="tx2"/>
                </a:solidFill>
              </a:rPr>
              <a:t>line</a:t>
            </a:r>
            <a:r>
              <a:rPr lang="de-DE" sz="2000" dirty="0">
                <a:solidFill>
                  <a:schemeClr val="tx2"/>
                </a:solidFill>
              </a:rPr>
              <a:t> (</a:t>
            </a:r>
            <a:r>
              <a:rPr lang="de-DE" sz="2000" dirty="0" err="1">
                <a:solidFill>
                  <a:schemeClr val="tx2"/>
                </a:solidFill>
              </a:rPr>
              <a:t>homogenize</a:t>
            </a:r>
            <a:r>
              <a:rPr lang="de-DE" sz="2000" dirty="0">
                <a:solidFill>
                  <a:schemeClr val="tx2"/>
                </a:solidFill>
              </a:rPr>
              <a:t> beam)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Diodes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read</a:t>
            </a:r>
            <a:r>
              <a:rPr lang="de-DE" sz="2000" dirty="0">
                <a:solidFill>
                  <a:schemeClr val="tx2"/>
                </a:solidFill>
              </a:rPr>
              <a:t> out </a:t>
            </a:r>
            <a:r>
              <a:rPr lang="de-DE" sz="2000" dirty="0" err="1">
                <a:solidFill>
                  <a:schemeClr val="tx2"/>
                </a:solidFill>
              </a:rPr>
              <a:t>by</a:t>
            </a:r>
            <a:r>
              <a:rPr lang="de-DE" sz="2000" dirty="0">
                <a:solidFill>
                  <a:schemeClr val="tx2"/>
                </a:solidFill>
              </a:rPr>
              <a:t> AMS Test Kit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We</a:t>
            </a:r>
            <a:r>
              <a:rPr lang="de-DE" sz="2000" dirty="0">
                <a:solidFill>
                  <a:schemeClr val="tx2"/>
                </a:solidFill>
              </a:rPr>
              <a:t> do not </a:t>
            </a:r>
            <a:r>
              <a:rPr lang="de-DE" sz="2000" dirty="0" err="1">
                <a:solidFill>
                  <a:schemeClr val="tx2"/>
                </a:solidFill>
              </a:rPr>
              <a:t>vary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the</a:t>
            </a:r>
            <a:r>
              <a:rPr lang="de-DE" sz="2000" dirty="0">
                <a:solidFill>
                  <a:schemeClr val="tx2"/>
                </a:solidFill>
              </a:rPr>
              <a:t> beam </a:t>
            </a:r>
            <a:r>
              <a:rPr lang="de-DE" sz="2000" dirty="0" err="1">
                <a:solidFill>
                  <a:schemeClr val="tx2"/>
                </a:solidFill>
              </a:rPr>
              <a:t>any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longer</a:t>
            </a:r>
            <a:r>
              <a:rPr lang="de-DE" sz="2000" dirty="0">
                <a:solidFill>
                  <a:schemeClr val="tx2"/>
                </a:solidFill>
              </a:rPr>
              <a:t> (</a:t>
            </a:r>
            <a:r>
              <a:rPr lang="de-DE" sz="2000" dirty="0" err="1">
                <a:solidFill>
                  <a:schemeClr val="tx2"/>
                </a:solidFill>
              </a:rPr>
              <a:t>as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done</a:t>
            </a:r>
            <a:r>
              <a:rPr lang="de-DE" sz="2000" dirty="0">
                <a:solidFill>
                  <a:schemeClr val="tx2"/>
                </a:solidFill>
              </a:rPr>
              <a:t> at </a:t>
            </a:r>
            <a:r>
              <a:rPr lang="de-DE" sz="2000" dirty="0" err="1">
                <a:solidFill>
                  <a:schemeClr val="tx2"/>
                </a:solidFill>
              </a:rPr>
              <a:t>the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first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measurements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with</a:t>
            </a:r>
            <a:r>
              <a:rPr lang="de-DE" sz="2000" dirty="0">
                <a:solidFill>
                  <a:schemeClr val="tx2"/>
                </a:solidFill>
              </a:rPr>
              <a:t> 1 s </a:t>
            </a:r>
            <a:r>
              <a:rPr lang="de-DE" sz="2000" dirty="0" err="1">
                <a:solidFill>
                  <a:schemeClr val="tx2"/>
                </a:solidFill>
              </a:rPr>
              <a:t>pulses</a:t>
            </a:r>
            <a:r>
              <a:rPr lang="de-DE" sz="2000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We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usually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integrate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for</a:t>
            </a:r>
            <a:r>
              <a:rPr lang="de-DE" sz="2000" dirty="0">
                <a:solidFill>
                  <a:schemeClr val="tx2"/>
                </a:solidFill>
              </a:rPr>
              <a:t> 3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2"/>
              </a:solidFill>
            </a:endParaRPr>
          </a:p>
        </p:txBody>
      </p:sp>
      <p:pic>
        <p:nvPicPr>
          <p:cNvPr id="6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FD58588B-0496-AB74-57F9-AF325218F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95" t="35137" r="32339" b="17144"/>
          <a:stretch/>
        </p:blipFill>
        <p:spPr>
          <a:xfrm rot="10800000">
            <a:off x="9564915" y="349656"/>
            <a:ext cx="2201200" cy="2382475"/>
          </a:xfrm>
        </p:spPr>
      </p:pic>
      <p:pic>
        <p:nvPicPr>
          <p:cNvPr id="10" name="Grafik 9" descr="Ein Bild, das Maschine, Elektrische Leitungen, Kabel, Bautechnik enthält.&#10;&#10;Automatisch generierte Beschreibung">
            <a:extLst>
              <a:ext uri="{FF2B5EF4-FFF2-40B4-BE49-F238E27FC236}">
                <a16:creationId xmlns:a16="http://schemas.microsoft.com/office/drawing/2014/main" id="{03DBDCCC-CA2A-1080-C185-14A2A918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888" y="2824481"/>
            <a:ext cx="4099993" cy="3074995"/>
          </a:xfrm>
          <a:prstGeom prst="rect">
            <a:avLst/>
          </a:prstGeom>
        </p:spPr>
      </p:pic>
      <p:pic>
        <p:nvPicPr>
          <p:cNvPr id="11" name="Grafik 10" descr="Ein Bild, das Maschine, Elektrische Leitungen, Im Haus, Kabel enthält.&#10;&#10;Automatisch generierte Beschreibung">
            <a:extLst>
              <a:ext uri="{FF2B5EF4-FFF2-40B4-BE49-F238E27FC236}">
                <a16:creationId xmlns:a16="http://schemas.microsoft.com/office/drawing/2014/main" id="{CF2AC173-E7A3-3A7A-6FC2-E2E72CDCA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148" y="50799"/>
            <a:ext cx="2906162" cy="387488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0050750-EE56-B952-4BB0-78DF0C644D09}"/>
              </a:ext>
            </a:extLst>
          </p:cNvPr>
          <p:cNvSpPr txBox="1"/>
          <p:nvPr/>
        </p:nvSpPr>
        <p:spPr>
          <a:xfrm>
            <a:off x="9650666" y="19718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Objects </a:t>
            </a:r>
            <a:r>
              <a:rPr lang="de-DE" sz="2000" dirty="0" err="1">
                <a:solidFill>
                  <a:schemeClr val="tx2"/>
                </a:solidFill>
              </a:rPr>
              <a:t>to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image</a:t>
            </a:r>
            <a:endParaRPr lang="de-DE" sz="2000" dirty="0">
              <a:solidFill>
                <a:schemeClr val="tx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A8E6364-1F3C-A120-654F-17BE1B98F5A0}"/>
              </a:ext>
            </a:extLst>
          </p:cNvPr>
          <p:cNvCxnSpPr>
            <a:cxnSpLocks/>
          </p:cNvCxnSpPr>
          <p:nvPr/>
        </p:nvCxnSpPr>
        <p:spPr>
          <a:xfrm flipH="1">
            <a:off x="10320950" y="1680000"/>
            <a:ext cx="262551" cy="27450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31644645-C6C8-45E9-BC99-6E968BDD63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980" t="3933" r="39891" b="66206"/>
          <a:stretch/>
        </p:blipFill>
        <p:spPr>
          <a:xfrm>
            <a:off x="4892768" y="3883582"/>
            <a:ext cx="3614912" cy="259834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418046D-AA9F-7382-907B-6358A791540E}"/>
              </a:ext>
            </a:extLst>
          </p:cNvPr>
          <p:cNvSpPr txBox="1"/>
          <p:nvPr/>
        </p:nvSpPr>
        <p:spPr>
          <a:xfrm>
            <a:off x="3674938" y="6373751"/>
            <a:ext cx="852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tx2"/>
                </a:solidFill>
              </a:rPr>
              <a:t>Aftwerwards</a:t>
            </a:r>
            <a:r>
              <a:rPr lang="de-DE" sz="2000" dirty="0">
                <a:solidFill>
                  <a:schemeClr val="tx2"/>
                </a:solidFill>
              </a:rPr>
              <a:t>: Data </a:t>
            </a:r>
            <a:r>
              <a:rPr lang="de-DE" sz="2000" dirty="0" err="1">
                <a:solidFill>
                  <a:schemeClr val="tx2"/>
                </a:solidFill>
              </a:rPr>
              <a:t>processing</a:t>
            </a:r>
            <a:r>
              <a:rPr lang="de-DE" sz="2000" dirty="0">
                <a:solidFill>
                  <a:schemeClr val="tx2"/>
                </a:solidFill>
              </a:rPr>
              <a:t> and </a:t>
            </a:r>
            <a:r>
              <a:rPr lang="de-DE" sz="2000" dirty="0" err="1">
                <a:solidFill>
                  <a:schemeClr val="tx2"/>
                </a:solidFill>
              </a:rPr>
              <a:t>image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generation</a:t>
            </a:r>
            <a:r>
              <a:rPr lang="de-DE" sz="2000" dirty="0">
                <a:solidFill>
                  <a:schemeClr val="tx2"/>
                </a:solidFill>
              </a:rPr>
              <a:t> (code </a:t>
            </a:r>
            <a:r>
              <a:rPr lang="de-DE" sz="2000" dirty="0" err="1">
                <a:solidFill>
                  <a:schemeClr val="tx2"/>
                </a:solidFill>
              </a:rPr>
              <a:t>written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by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me</a:t>
            </a:r>
            <a:r>
              <a:rPr lang="de-DE" sz="20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7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531E75-446B-3DDF-AD7D-ACD7D22F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DB2AC6-F479-0941-B53E-E60B26FD1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 on image generation</a:t>
            </a:r>
          </a:p>
          <a:p>
            <a:r>
              <a:rPr lang="en-US" dirty="0"/>
              <a:t>Imaging</a:t>
            </a:r>
          </a:p>
        </p:txBody>
      </p:sp>
    </p:spTree>
    <p:extLst>
      <p:ext uri="{BB962C8B-B14F-4D97-AF65-F5344CB8AC3E}">
        <p14:creationId xmlns:p14="http://schemas.microsoft.com/office/powerpoint/2010/main" val="910810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90E99450-D832-E787-C026-6C2F40DF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95" t="35137" r="32339" b="17144"/>
          <a:stretch/>
        </p:blipFill>
        <p:spPr>
          <a:xfrm rot="10800000">
            <a:off x="1657085" y="3083643"/>
            <a:ext cx="2277271" cy="2464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79ABBD-9D77-D767-30BC-3E590118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create the images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C1893BE-E630-C391-33C9-AA67B793BC43}"/>
              </a:ext>
            </a:extLst>
          </p:cNvPr>
          <p:cNvGrpSpPr/>
          <p:nvPr/>
        </p:nvGrpSpPr>
        <p:grpSpPr>
          <a:xfrm>
            <a:off x="1428484" y="2100894"/>
            <a:ext cx="457200" cy="4148254"/>
            <a:chOff x="472548" y="2413128"/>
            <a:chExt cx="457200" cy="414825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107C7E7-2BB9-E24B-4527-FB4548735116}"/>
                </a:ext>
              </a:extLst>
            </p:cNvPr>
            <p:cNvSpPr/>
            <p:nvPr/>
          </p:nvSpPr>
          <p:spPr>
            <a:xfrm>
              <a:off x="472548" y="2413128"/>
              <a:ext cx="457200" cy="41482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B338BE0-21BD-5ED5-1692-2E3DD45A172A}"/>
                </a:ext>
              </a:extLst>
            </p:cNvPr>
            <p:cNvSpPr/>
            <p:nvPr/>
          </p:nvSpPr>
          <p:spPr>
            <a:xfrm>
              <a:off x="633197" y="25150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6982B41-84D5-89B4-1DC1-435A7F2FDEB5}"/>
                </a:ext>
              </a:extLst>
            </p:cNvPr>
            <p:cNvSpPr/>
            <p:nvPr/>
          </p:nvSpPr>
          <p:spPr>
            <a:xfrm>
              <a:off x="633197" y="271257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2FD43E-62E4-A1BE-7CA1-F636D7B2AA1B}"/>
                </a:ext>
              </a:extLst>
            </p:cNvPr>
            <p:cNvSpPr/>
            <p:nvPr/>
          </p:nvSpPr>
          <p:spPr>
            <a:xfrm>
              <a:off x="634067" y="291177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B2F918F-4A67-75A2-50F6-256DA9EF0812}"/>
                </a:ext>
              </a:extLst>
            </p:cNvPr>
            <p:cNvSpPr/>
            <p:nvPr/>
          </p:nvSpPr>
          <p:spPr>
            <a:xfrm>
              <a:off x="634067" y="310933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2E49617-0533-2025-7804-A5F6B54F0812}"/>
                </a:ext>
              </a:extLst>
            </p:cNvPr>
            <p:cNvSpPr/>
            <p:nvPr/>
          </p:nvSpPr>
          <p:spPr>
            <a:xfrm>
              <a:off x="632327" y="330376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E5B24CE-2F21-4A8A-7B95-BD625E25DF91}"/>
                </a:ext>
              </a:extLst>
            </p:cNvPr>
            <p:cNvSpPr/>
            <p:nvPr/>
          </p:nvSpPr>
          <p:spPr>
            <a:xfrm>
              <a:off x="632327" y="350132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9C52BE5-B9D7-1753-3163-767A672451A0}"/>
                </a:ext>
              </a:extLst>
            </p:cNvPr>
            <p:cNvSpPr/>
            <p:nvPr/>
          </p:nvSpPr>
          <p:spPr>
            <a:xfrm>
              <a:off x="633197" y="370052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B822B0B-7A43-87F6-29F9-3A2AD30A6D0A}"/>
                </a:ext>
              </a:extLst>
            </p:cNvPr>
            <p:cNvSpPr/>
            <p:nvPr/>
          </p:nvSpPr>
          <p:spPr>
            <a:xfrm>
              <a:off x="633197" y="389808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2D1F239-2C9B-46DE-5D71-B1DCE4ED18D8}"/>
                </a:ext>
              </a:extLst>
            </p:cNvPr>
            <p:cNvSpPr/>
            <p:nvPr/>
          </p:nvSpPr>
          <p:spPr>
            <a:xfrm>
              <a:off x="628665" y="40953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866DCA5-B8FC-110B-49A3-C27F0399EB3B}"/>
                </a:ext>
              </a:extLst>
            </p:cNvPr>
            <p:cNvSpPr/>
            <p:nvPr/>
          </p:nvSpPr>
          <p:spPr>
            <a:xfrm>
              <a:off x="628665" y="429287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117848C-B2BE-A71B-43FA-3D2DF447502B}"/>
                </a:ext>
              </a:extLst>
            </p:cNvPr>
            <p:cNvSpPr/>
            <p:nvPr/>
          </p:nvSpPr>
          <p:spPr>
            <a:xfrm>
              <a:off x="629535" y="449207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B23DF4A-341A-F9D9-7894-A854CCDB4463}"/>
                </a:ext>
              </a:extLst>
            </p:cNvPr>
            <p:cNvSpPr/>
            <p:nvPr/>
          </p:nvSpPr>
          <p:spPr>
            <a:xfrm>
              <a:off x="629535" y="468963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EFD82D6-F270-39B1-7C02-084FCB06BC78}"/>
                </a:ext>
              </a:extLst>
            </p:cNvPr>
            <p:cNvSpPr/>
            <p:nvPr/>
          </p:nvSpPr>
          <p:spPr>
            <a:xfrm>
              <a:off x="631312" y="489102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B5B0429-DEDD-1ED8-E640-C757CACBB271}"/>
                </a:ext>
              </a:extLst>
            </p:cNvPr>
            <p:cNvSpPr/>
            <p:nvPr/>
          </p:nvSpPr>
          <p:spPr>
            <a:xfrm>
              <a:off x="631312" y="508858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43EC3B8-60F5-0573-4AA5-E4A906AAE937}"/>
                </a:ext>
              </a:extLst>
            </p:cNvPr>
            <p:cNvSpPr/>
            <p:nvPr/>
          </p:nvSpPr>
          <p:spPr>
            <a:xfrm>
              <a:off x="632182" y="528778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6CC9FE2-BE67-7080-A6EC-D2888F185B34}"/>
                </a:ext>
              </a:extLst>
            </p:cNvPr>
            <p:cNvSpPr/>
            <p:nvPr/>
          </p:nvSpPr>
          <p:spPr>
            <a:xfrm>
              <a:off x="632182" y="548534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D0471FA-453A-D71E-8871-E5CEEB15EED2}"/>
                </a:ext>
              </a:extLst>
            </p:cNvPr>
            <p:cNvSpPr/>
            <p:nvPr/>
          </p:nvSpPr>
          <p:spPr>
            <a:xfrm>
              <a:off x="636382" y="5686391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D5A1A06-B559-21AA-614F-B7B54C151EF4}"/>
                </a:ext>
              </a:extLst>
            </p:cNvPr>
            <p:cNvSpPr/>
            <p:nvPr/>
          </p:nvSpPr>
          <p:spPr>
            <a:xfrm>
              <a:off x="636382" y="5883956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126CA52-531A-D6A2-0793-931496A268BE}"/>
                </a:ext>
              </a:extLst>
            </p:cNvPr>
            <p:cNvSpPr/>
            <p:nvPr/>
          </p:nvSpPr>
          <p:spPr>
            <a:xfrm>
              <a:off x="637252" y="6083151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7F659229-B83F-F88C-ADCC-9696A17CF54D}"/>
                </a:ext>
              </a:extLst>
            </p:cNvPr>
            <p:cNvSpPr/>
            <p:nvPr/>
          </p:nvSpPr>
          <p:spPr>
            <a:xfrm>
              <a:off x="637252" y="6280716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9" name="Grafik 2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8EBB7EF3-83B1-A248-D5D1-B1655CBC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11" y="1751659"/>
            <a:ext cx="6119541" cy="4687308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86F1C377-2503-A7D4-9B45-99B738D0F9A3}"/>
              </a:ext>
            </a:extLst>
          </p:cNvPr>
          <p:cNvSpPr/>
          <p:nvPr/>
        </p:nvSpPr>
        <p:spPr>
          <a:xfrm>
            <a:off x="6188928" y="1862254"/>
            <a:ext cx="334536" cy="3998434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8EA11B2-096D-356E-C874-9D2B5A360930}"/>
              </a:ext>
            </a:extLst>
          </p:cNvPr>
          <p:cNvGrpSpPr/>
          <p:nvPr/>
        </p:nvGrpSpPr>
        <p:grpSpPr>
          <a:xfrm>
            <a:off x="2582146" y="2095872"/>
            <a:ext cx="457200" cy="4148254"/>
            <a:chOff x="472548" y="2413128"/>
            <a:chExt cx="457200" cy="4148254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FDF38B9-B3A0-44D0-FA04-C1DE3A76EB54}"/>
                </a:ext>
              </a:extLst>
            </p:cNvPr>
            <p:cNvSpPr/>
            <p:nvPr/>
          </p:nvSpPr>
          <p:spPr>
            <a:xfrm>
              <a:off x="472548" y="2413128"/>
              <a:ext cx="457200" cy="41482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5754139-8558-899B-BAA5-F80CF6DFD02C}"/>
                </a:ext>
              </a:extLst>
            </p:cNvPr>
            <p:cNvSpPr/>
            <p:nvPr/>
          </p:nvSpPr>
          <p:spPr>
            <a:xfrm>
              <a:off x="633197" y="25150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688C7A95-0F26-F3E8-E2D8-36C8526FD6C6}"/>
                </a:ext>
              </a:extLst>
            </p:cNvPr>
            <p:cNvSpPr/>
            <p:nvPr/>
          </p:nvSpPr>
          <p:spPr>
            <a:xfrm>
              <a:off x="633197" y="271257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C4F5A806-1527-1DE8-DA92-E6C38456F345}"/>
                </a:ext>
              </a:extLst>
            </p:cNvPr>
            <p:cNvSpPr/>
            <p:nvPr/>
          </p:nvSpPr>
          <p:spPr>
            <a:xfrm>
              <a:off x="634067" y="291177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09C9B9D8-20FF-0A8D-BC9B-4A812731AB10}"/>
                </a:ext>
              </a:extLst>
            </p:cNvPr>
            <p:cNvSpPr/>
            <p:nvPr/>
          </p:nvSpPr>
          <p:spPr>
            <a:xfrm>
              <a:off x="634067" y="310933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F978CF19-5039-DA7E-29A6-84AF2D4B749C}"/>
                </a:ext>
              </a:extLst>
            </p:cNvPr>
            <p:cNvSpPr/>
            <p:nvPr/>
          </p:nvSpPr>
          <p:spPr>
            <a:xfrm>
              <a:off x="632327" y="330376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145B03B4-0656-1F21-A53D-98DECF42E394}"/>
                </a:ext>
              </a:extLst>
            </p:cNvPr>
            <p:cNvSpPr/>
            <p:nvPr/>
          </p:nvSpPr>
          <p:spPr>
            <a:xfrm>
              <a:off x="632327" y="350132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B0E3034-36BB-7CB5-D5DD-4B2BF818575E}"/>
                </a:ext>
              </a:extLst>
            </p:cNvPr>
            <p:cNvSpPr/>
            <p:nvPr/>
          </p:nvSpPr>
          <p:spPr>
            <a:xfrm>
              <a:off x="633197" y="370052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24748F36-8D06-BDB2-1288-77FBE3B9D1E8}"/>
                </a:ext>
              </a:extLst>
            </p:cNvPr>
            <p:cNvSpPr/>
            <p:nvPr/>
          </p:nvSpPr>
          <p:spPr>
            <a:xfrm>
              <a:off x="633197" y="389808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BCCDF4FF-1D55-2FCB-D441-825E357583D8}"/>
                </a:ext>
              </a:extLst>
            </p:cNvPr>
            <p:cNvSpPr/>
            <p:nvPr/>
          </p:nvSpPr>
          <p:spPr>
            <a:xfrm>
              <a:off x="628665" y="40953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5972FA57-FD51-E122-38D5-0EDD6C9D1D01}"/>
                </a:ext>
              </a:extLst>
            </p:cNvPr>
            <p:cNvSpPr/>
            <p:nvPr/>
          </p:nvSpPr>
          <p:spPr>
            <a:xfrm>
              <a:off x="628665" y="429287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8029CD01-901B-920C-9C7A-E12134E271FE}"/>
                </a:ext>
              </a:extLst>
            </p:cNvPr>
            <p:cNvSpPr/>
            <p:nvPr/>
          </p:nvSpPr>
          <p:spPr>
            <a:xfrm>
              <a:off x="629535" y="449207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716328B1-9F80-4FFB-9409-A36D6646E42F}"/>
                </a:ext>
              </a:extLst>
            </p:cNvPr>
            <p:cNvSpPr/>
            <p:nvPr/>
          </p:nvSpPr>
          <p:spPr>
            <a:xfrm>
              <a:off x="629535" y="468963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5B457F4-5AAB-D8C1-D2E2-33BA4E466FC3}"/>
                </a:ext>
              </a:extLst>
            </p:cNvPr>
            <p:cNvSpPr/>
            <p:nvPr/>
          </p:nvSpPr>
          <p:spPr>
            <a:xfrm>
              <a:off x="631312" y="489102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6603446-5A84-B987-2F04-AD1D1D0670EB}"/>
                </a:ext>
              </a:extLst>
            </p:cNvPr>
            <p:cNvSpPr/>
            <p:nvPr/>
          </p:nvSpPr>
          <p:spPr>
            <a:xfrm>
              <a:off x="631312" y="508858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58768FA-94AD-6710-2944-7D247C99177E}"/>
                </a:ext>
              </a:extLst>
            </p:cNvPr>
            <p:cNvSpPr/>
            <p:nvPr/>
          </p:nvSpPr>
          <p:spPr>
            <a:xfrm>
              <a:off x="632182" y="528778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53E7E621-C248-BF36-0C44-F904978D242F}"/>
                </a:ext>
              </a:extLst>
            </p:cNvPr>
            <p:cNvSpPr/>
            <p:nvPr/>
          </p:nvSpPr>
          <p:spPr>
            <a:xfrm>
              <a:off x="632182" y="548534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89BEDAE9-5C0B-3905-F2F5-6D6C91C01AC7}"/>
                </a:ext>
              </a:extLst>
            </p:cNvPr>
            <p:cNvSpPr/>
            <p:nvPr/>
          </p:nvSpPr>
          <p:spPr>
            <a:xfrm>
              <a:off x="636382" y="5686391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189E0C95-D623-2AAF-8856-610F628377A1}"/>
                </a:ext>
              </a:extLst>
            </p:cNvPr>
            <p:cNvSpPr/>
            <p:nvPr/>
          </p:nvSpPr>
          <p:spPr>
            <a:xfrm>
              <a:off x="636382" y="5883956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A9A622F0-CD13-EF84-4AFC-AEDD565289AD}"/>
                </a:ext>
              </a:extLst>
            </p:cNvPr>
            <p:cNvSpPr/>
            <p:nvPr/>
          </p:nvSpPr>
          <p:spPr>
            <a:xfrm>
              <a:off x="637252" y="6083151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5A584F38-250D-921D-A876-86EFF2B48A6D}"/>
                </a:ext>
              </a:extLst>
            </p:cNvPr>
            <p:cNvSpPr/>
            <p:nvPr/>
          </p:nvSpPr>
          <p:spPr>
            <a:xfrm>
              <a:off x="637252" y="6280716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" name="Rechteck 53">
            <a:extLst>
              <a:ext uri="{FF2B5EF4-FFF2-40B4-BE49-F238E27FC236}">
                <a16:creationId xmlns:a16="http://schemas.microsoft.com/office/drawing/2014/main" id="{4136D7D8-DF2B-443B-E008-B81D6D39D1FA}"/>
              </a:ext>
            </a:extLst>
          </p:cNvPr>
          <p:cNvSpPr/>
          <p:nvPr/>
        </p:nvSpPr>
        <p:spPr>
          <a:xfrm>
            <a:off x="7991709" y="1880500"/>
            <a:ext cx="334536" cy="3998434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9407C02-15D0-5D17-1596-A3D0B6AB2529}"/>
              </a:ext>
            </a:extLst>
          </p:cNvPr>
          <p:cNvSpPr txBox="1"/>
          <p:nvPr/>
        </p:nvSpPr>
        <p:spPr>
          <a:xfrm>
            <a:off x="1120848" y="1429422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tx2"/>
                </a:solidFill>
              </a:rPr>
              <a:t>Out of translation</a:t>
            </a:r>
          </a:p>
        </p:txBody>
      </p:sp>
    </p:spTree>
    <p:extLst>
      <p:ext uri="{BB962C8B-B14F-4D97-AF65-F5344CB8AC3E}">
        <p14:creationId xmlns:p14="http://schemas.microsoft.com/office/powerpoint/2010/main" val="22897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80D3-7093-2966-5DE5-32BBA8F9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FCBF18BA-C136-480C-ED86-6F039245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95" t="35137" r="32339" b="17144"/>
          <a:stretch/>
        </p:blipFill>
        <p:spPr>
          <a:xfrm rot="10800000">
            <a:off x="1657085" y="3083643"/>
            <a:ext cx="2277271" cy="2464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61142D-D069-312E-51F7-34E5BD6F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create the images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48A68F2-07BB-314F-CAB6-5174DC136DF8}"/>
              </a:ext>
            </a:extLst>
          </p:cNvPr>
          <p:cNvGrpSpPr/>
          <p:nvPr/>
        </p:nvGrpSpPr>
        <p:grpSpPr>
          <a:xfrm>
            <a:off x="1428484" y="2100894"/>
            <a:ext cx="457200" cy="4148254"/>
            <a:chOff x="472548" y="2413128"/>
            <a:chExt cx="457200" cy="414825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778B598-2CCB-5513-AF07-E24FDF6F9363}"/>
                </a:ext>
              </a:extLst>
            </p:cNvPr>
            <p:cNvSpPr/>
            <p:nvPr/>
          </p:nvSpPr>
          <p:spPr>
            <a:xfrm>
              <a:off x="472548" y="2413128"/>
              <a:ext cx="457200" cy="41482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B9BA3F2-AF6E-27DD-7528-948F924947BC}"/>
                </a:ext>
              </a:extLst>
            </p:cNvPr>
            <p:cNvSpPr/>
            <p:nvPr/>
          </p:nvSpPr>
          <p:spPr>
            <a:xfrm>
              <a:off x="633197" y="25150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44B1262-8C90-3836-FC2A-F8C25CF0EC51}"/>
                </a:ext>
              </a:extLst>
            </p:cNvPr>
            <p:cNvSpPr/>
            <p:nvPr/>
          </p:nvSpPr>
          <p:spPr>
            <a:xfrm>
              <a:off x="633197" y="271257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2D5A04F-A41B-93C8-96BA-201E695D0331}"/>
                </a:ext>
              </a:extLst>
            </p:cNvPr>
            <p:cNvSpPr/>
            <p:nvPr/>
          </p:nvSpPr>
          <p:spPr>
            <a:xfrm>
              <a:off x="634067" y="291177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5A8AD49-2BA7-FE1A-B9F3-2E48C3770DA0}"/>
                </a:ext>
              </a:extLst>
            </p:cNvPr>
            <p:cNvSpPr/>
            <p:nvPr/>
          </p:nvSpPr>
          <p:spPr>
            <a:xfrm>
              <a:off x="634067" y="310933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3ABE505-4775-468E-CF3D-AA615CFD0C18}"/>
                </a:ext>
              </a:extLst>
            </p:cNvPr>
            <p:cNvSpPr/>
            <p:nvPr/>
          </p:nvSpPr>
          <p:spPr>
            <a:xfrm>
              <a:off x="632327" y="330376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C50D5DA-6DA3-F95C-7236-B44DD1DF02FE}"/>
                </a:ext>
              </a:extLst>
            </p:cNvPr>
            <p:cNvSpPr/>
            <p:nvPr/>
          </p:nvSpPr>
          <p:spPr>
            <a:xfrm>
              <a:off x="632327" y="350132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6531939-102B-8496-059A-92986757F22F}"/>
                </a:ext>
              </a:extLst>
            </p:cNvPr>
            <p:cNvSpPr/>
            <p:nvPr/>
          </p:nvSpPr>
          <p:spPr>
            <a:xfrm>
              <a:off x="633197" y="370052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9F45430-EFE0-AE82-3A98-F14A7D4B5108}"/>
                </a:ext>
              </a:extLst>
            </p:cNvPr>
            <p:cNvSpPr/>
            <p:nvPr/>
          </p:nvSpPr>
          <p:spPr>
            <a:xfrm>
              <a:off x="633197" y="389808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B725D0E-2A8F-87AD-37D8-4E1978A1B346}"/>
                </a:ext>
              </a:extLst>
            </p:cNvPr>
            <p:cNvSpPr/>
            <p:nvPr/>
          </p:nvSpPr>
          <p:spPr>
            <a:xfrm>
              <a:off x="628665" y="40953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25B0BFC-32A7-4FE6-7D7C-FB59FC4916F1}"/>
                </a:ext>
              </a:extLst>
            </p:cNvPr>
            <p:cNvSpPr/>
            <p:nvPr/>
          </p:nvSpPr>
          <p:spPr>
            <a:xfrm>
              <a:off x="628665" y="429287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2324908-00F9-DFD9-F161-BB77D88F0588}"/>
                </a:ext>
              </a:extLst>
            </p:cNvPr>
            <p:cNvSpPr/>
            <p:nvPr/>
          </p:nvSpPr>
          <p:spPr>
            <a:xfrm>
              <a:off x="629535" y="449207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E51760F-0AB0-8080-EB60-FAEB1B8A7FD0}"/>
                </a:ext>
              </a:extLst>
            </p:cNvPr>
            <p:cNvSpPr/>
            <p:nvPr/>
          </p:nvSpPr>
          <p:spPr>
            <a:xfrm>
              <a:off x="629535" y="468963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E793056-CAC2-1D25-E2B2-60F14AD138F4}"/>
                </a:ext>
              </a:extLst>
            </p:cNvPr>
            <p:cNvSpPr/>
            <p:nvPr/>
          </p:nvSpPr>
          <p:spPr>
            <a:xfrm>
              <a:off x="631312" y="489102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44ADBB7-7A74-8E77-9F39-862F111E598F}"/>
                </a:ext>
              </a:extLst>
            </p:cNvPr>
            <p:cNvSpPr/>
            <p:nvPr/>
          </p:nvSpPr>
          <p:spPr>
            <a:xfrm>
              <a:off x="631312" y="508858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B9B97EE-3751-1342-5FFE-A68F16BBE948}"/>
                </a:ext>
              </a:extLst>
            </p:cNvPr>
            <p:cNvSpPr/>
            <p:nvPr/>
          </p:nvSpPr>
          <p:spPr>
            <a:xfrm>
              <a:off x="632182" y="528778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EC8097A-B4B7-C42A-9061-BBCFA6EE7617}"/>
                </a:ext>
              </a:extLst>
            </p:cNvPr>
            <p:cNvSpPr/>
            <p:nvPr/>
          </p:nvSpPr>
          <p:spPr>
            <a:xfrm>
              <a:off x="632182" y="548534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577DC528-0F6E-037F-5D5A-2B2D8254AA00}"/>
                </a:ext>
              </a:extLst>
            </p:cNvPr>
            <p:cNvSpPr/>
            <p:nvPr/>
          </p:nvSpPr>
          <p:spPr>
            <a:xfrm>
              <a:off x="636382" y="5686391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E786A53-01BD-570B-B83D-27F42297632E}"/>
                </a:ext>
              </a:extLst>
            </p:cNvPr>
            <p:cNvSpPr/>
            <p:nvPr/>
          </p:nvSpPr>
          <p:spPr>
            <a:xfrm>
              <a:off x="636382" y="5883956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96DBEB-3ECE-389F-9B60-B96636FBD65F}"/>
                </a:ext>
              </a:extLst>
            </p:cNvPr>
            <p:cNvSpPr/>
            <p:nvPr/>
          </p:nvSpPr>
          <p:spPr>
            <a:xfrm>
              <a:off x="637252" y="6083151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AE1C180-3D54-4111-D655-D38561335AB4}"/>
                </a:ext>
              </a:extLst>
            </p:cNvPr>
            <p:cNvSpPr/>
            <p:nvPr/>
          </p:nvSpPr>
          <p:spPr>
            <a:xfrm>
              <a:off x="637252" y="6280716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9" name="Grafik 2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722142BB-AD50-A1A4-37A6-D358102D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11" y="1751659"/>
            <a:ext cx="6119541" cy="4687308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8363F7C2-9E59-802B-6D28-44850A260C5B}"/>
              </a:ext>
            </a:extLst>
          </p:cNvPr>
          <p:cNvSpPr/>
          <p:nvPr/>
        </p:nvSpPr>
        <p:spPr>
          <a:xfrm>
            <a:off x="6188928" y="1862254"/>
            <a:ext cx="334536" cy="3998434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8D8794F-CA60-E123-B78A-3A6421B747CC}"/>
              </a:ext>
            </a:extLst>
          </p:cNvPr>
          <p:cNvGrpSpPr/>
          <p:nvPr/>
        </p:nvGrpSpPr>
        <p:grpSpPr>
          <a:xfrm>
            <a:off x="2582146" y="2095872"/>
            <a:ext cx="457200" cy="4148254"/>
            <a:chOff x="472548" y="2413128"/>
            <a:chExt cx="457200" cy="4148254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D77C4192-E9C6-5171-4A2B-7429D47566C3}"/>
                </a:ext>
              </a:extLst>
            </p:cNvPr>
            <p:cNvSpPr/>
            <p:nvPr/>
          </p:nvSpPr>
          <p:spPr>
            <a:xfrm>
              <a:off x="472548" y="2413128"/>
              <a:ext cx="457200" cy="41482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646BD335-7548-4CCE-BC3A-3FEE7114C080}"/>
                </a:ext>
              </a:extLst>
            </p:cNvPr>
            <p:cNvSpPr/>
            <p:nvPr/>
          </p:nvSpPr>
          <p:spPr>
            <a:xfrm>
              <a:off x="633197" y="25150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4CF01B36-568A-D10D-A1B3-2F25AC50DA45}"/>
                </a:ext>
              </a:extLst>
            </p:cNvPr>
            <p:cNvSpPr/>
            <p:nvPr/>
          </p:nvSpPr>
          <p:spPr>
            <a:xfrm>
              <a:off x="633197" y="271257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DC711CC1-AEED-8856-A9A6-B4F0934288E4}"/>
                </a:ext>
              </a:extLst>
            </p:cNvPr>
            <p:cNvSpPr/>
            <p:nvPr/>
          </p:nvSpPr>
          <p:spPr>
            <a:xfrm>
              <a:off x="634067" y="291177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657BC89-2CF8-F985-319C-42002B3AECDA}"/>
                </a:ext>
              </a:extLst>
            </p:cNvPr>
            <p:cNvSpPr/>
            <p:nvPr/>
          </p:nvSpPr>
          <p:spPr>
            <a:xfrm>
              <a:off x="634067" y="310933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693DD975-AE54-B462-61D5-35292DAD5938}"/>
                </a:ext>
              </a:extLst>
            </p:cNvPr>
            <p:cNvSpPr/>
            <p:nvPr/>
          </p:nvSpPr>
          <p:spPr>
            <a:xfrm>
              <a:off x="632327" y="330376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EAB9882-B614-2F50-33CC-A63132B07B5E}"/>
                </a:ext>
              </a:extLst>
            </p:cNvPr>
            <p:cNvSpPr/>
            <p:nvPr/>
          </p:nvSpPr>
          <p:spPr>
            <a:xfrm>
              <a:off x="632327" y="350132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73AA818-7BEF-4F94-B8F5-28DD62610F15}"/>
                </a:ext>
              </a:extLst>
            </p:cNvPr>
            <p:cNvSpPr/>
            <p:nvPr/>
          </p:nvSpPr>
          <p:spPr>
            <a:xfrm>
              <a:off x="633197" y="370052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E85EE67-85B0-1945-0BD1-213F717A5118}"/>
                </a:ext>
              </a:extLst>
            </p:cNvPr>
            <p:cNvSpPr/>
            <p:nvPr/>
          </p:nvSpPr>
          <p:spPr>
            <a:xfrm>
              <a:off x="633197" y="389808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CC47CF82-08E6-DD46-E58A-2C58E4BE52A9}"/>
                </a:ext>
              </a:extLst>
            </p:cNvPr>
            <p:cNvSpPr/>
            <p:nvPr/>
          </p:nvSpPr>
          <p:spPr>
            <a:xfrm>
              <a:off x="628665" y="40953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66750CFA-1037-565C-9849-DD89600749BA}"/>
                </a:ext>
              </a:extLst>
            </p:cNvPr>
            <p:cNvSpPr/>
            <p:nvPr/>
          </p:nvSpPr>
          <p:spPr>
            <a:xfrm>
              <a:off x="628665" y="429287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6C979DDD-91B0-B2D1-1F31-B4BB83BCA35B}"/>
                </a:ext>
              </a:extLst>
            </p:cNvPr>
            <p:cNvSpPr/>
            <p:nvPr/>
          </p:nvSpPr>
          <p:spPr>
            <a:xfrm>
              <a:off x="629535" y="449207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3B72B5A5-0815-139F-57DA-E1DC77E429BA}"/>
                </a:ext>
              </a:extLst>
            </p:cNvPr>
            <p:cNvSpPr/>
            <p:nvPr/>
          </p:nvSpPr>
          <p:spPr>
            <a:xfrm>
              <a:off x="629535" y="468963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8F4209F2-A1E7-2303-9BFA-FC4DDAE5A130}"/>
                </a:ext>
              </a:extLst>
            </p:cNvPr>
            <p:cNvSpPr/>
            <p:nvPr/>
          </p:nvSpPr>
          <p:spPr>
            <a:xfrm>
              <a:off x="631312" y="489102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18E3BD04-DB86-C82D-7459-927FE08369EA}"/>
                </a:ext>
              </a:extLst>
            </p:cNvPr>
            <p:cNvSpPr/>
            <p:nvPr/>
          </p:nvSpPr>
          <p:spPr>
            <a:xfrm>
              <a:off x="631312" y="508858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93BDDF8C-6658-839C-418E-47C7B9D386A0}"/>
                </a:ext>
              </a:extLst>
            </p:cNvPr>
            <p:cNvSpPr/>
            <p:nvPr/>
          </p:nvSpPr>
          <p:spPr>
            <a:xfrm>
              <a:off x="632182" y="528778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C84997-3DC5-F46A-36CA-A912A47FD5D3}"/>
                </a:ext>
              </a:extLst>
            </p:cNvPr>
            <p:cNvSpPr/>
            <p:nvPr/>
          </p:nvSpPr>
          <p:spPr>
            <a:xfrm>
              <a:off x="632182" y="548534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3BB6491A-9DF7-0ABE-D4CD-4818F71B9892}"/>
                </a:ext>
              </a:extLst>
            </p:cNvPr>
            <p:cNvSpPr/>
            <p:nvPr/>
          </p:nvSpPr>
          <p:spPr>
            <a:xfrm>
              <a:off x="636382" y="5686391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A3A31403-4091-AA59-BACF-92F25DF630A1}"/>
                </a:ext>
              </a:extLst>
            </p:cNvPr>
            <p:cNvSpPr/>
            <p:nvPr/>
          </p:nvSpPr>
          <p:spPr>
            <a:xfrm>
              <a:off x="636382" y="5883956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4324EDA1-6F8E-C40A-786E-30F47DCBB4E6}"/>
                </a:ext>
              </a:extLst>
            </p:cNvPr>
            <p:cNvSpPr/>
            <p:nvPr/>
          </p:nvSpPr>
          <p:spPr>
            <a:xfrm>
              <a:off x="637252" y="6083151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08CEB7FC-5384-04C2-A6FF-37B796CD41D5}"/>
                </a:ext>
              </a:extLst>
            </p:cNvPr>
            <p:cNvSpPr/>
            <p:nvPr/>
          </p:nvSpPr>
          <p:spPr>
            <a:xfrm>
              <a:off x="637252" y="6280716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4" name="Rechteck 53">
            <a:extLst>
              <a:ext uri="{FF2B5EF4-FFF2-40B4-BE49-F238E27FC236}">
                <a16:creationId xmlns:a16="http://schemas.microsoft.com/office/drawing/2014/main" id="{F627D91A-1069-1275-D573-611262604401}"/>
              </a:ext>
            </a:extLst>
          </p:cNvPr>
          <p:cNvSpPr/>
          <p:nvPr/>
        </p:nvSpPr>
        <p:spPr>
          <a:xfrm>
            <a:off x="7991709" y="1880500"/>
            <a:ext cx="334536" cy="3998434"/>
          </a:xfrm>
          <a:prstGeom prst="rect">
            <a:avLst/>
          </a:prstGeom>
          <a:noFill/>
          <a:ln w="444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5F9D25F-E6DC-2E69-836E-5D093A4F7EE5}"/>
              </a:ext>
            </a:extLst>
          </p:cNvPr>
          <p:cNvSpPr txBox="1"/>
          <p:nvPr/>
        </p:nvSpPr>
        <p:spPr>
          <a:xfrm>
            <a:off x="1120848" y="1429422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tx2"/>
                </a:solidFill>
              </a:rPr>
              <a:t>Out of translation</a:t>
            </a:r>
          </a:p>
        </p:txBody>
      </p:sp>
    </p:spTree>
    <p:extLst>
      <p:ext uri="{BB962C8B-B14F-4D97-AF65-F5344CB8AC3E}">
        <p14:creationId xmlns:p14="http://schemas.microsoft.com/office/powerpoint/2010/main" val="395036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3E568-6B50-B919-9A0E-4742EC3F0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1876B09C-7FA6-4FA4-FEF2-0737CC52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95" t="35137" r="32339" b="17144"/>
          <a:stretch/>
        </p:blipFill>
        <p:spPr>
          <a:xfrm rot="10800000">
            <a:off x="1657085" y="3083643"/>
            <a:ext cx="2277271" cy="24648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EB4364-5119-3E2B-F196-F39DEE30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create the images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B2B866-D636-03A5-FDFA-492ADDE75AA6}"/>
              </a:ext>
            </a:extLst>
          </p:cNvPr>
          <p:cNvGrpSpPr/>
          <p:nvPr/>
        </p:nvGrpSpPr>
        <p:grpSpPr>
          <a:xfrm>
            <a:off x="1293541" y="2140940"/>
            <a:ext cx="592143" cy="4189060"/>
            <a:chOff x="1293541" y="2100894"/>
            <a:chExt cx="592143" cy="418906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FB9B6E7-BC67-F6CB-81B9-AE2490AFBE2C}"/>
                </a:ext>
              </a:extLst>
            </p:cNvPr>
            <p:cNvSpPr/>
            <p:nvPr/>
          </p:nvSpPr>
          <p:spPr>
            <a:xfrm>
              <a:off x="1293541" y="2100894"/>
              <a:ext cx="592143" cy="418906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AA267BAD-169F-C3FB-876E-80E54408EE7A}"/>
                </a:ext>
              </a:extLst>
            </p:cNvPr>
            <p:cNvSpPr/>
            <p:nvPr/>
          </p:nvSpPr>
          <p:spPr>
            <a:xfrm>
              <a:off x="1589133" y="220277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1D529E3-C002-FD5E-32D9-063513EAAD90}"/>
                </a:ext>
              </a:extLst>
            </p:cNvPr>
            <p:cNvSpPr/>
            <p:nvPr/>
          </p:nvSpPr>
          <p:spPr>
            <a:xfrm>
              <a:off x="1589133" y="240034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43A4AF5-8D13-E040-489C-58306E999A17}"/>
                </a:ext>
              </a:extLst>
            </p:cNvPr>
            <p:cNvSpPr/>
            <p:nvPr/>
          </p:nvSpPr>
          <p:spPr>
            <a:xfrm>
              <a:off x="1590003" y="259953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291E841-1C96-06F9-AFE8-6AE5552DA33A}"/>
                </a:ext>
              </a:extLst>
            </p:cNvPr>
            <p:cNvSpPr/>
            <p:nvPr/>
          </p:nvSpPr>
          <p:spPr>
            <a:xfrm>
              <a:off x="1590003" y="279710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EC6E464-57CB-A2D8-2B5E-E50B497E1ED8}"/>
                </a:ext>
              </a:extLst>
            </p:cNvPr>
            <p:cNvSpPr/>
            <p:nvPr/>
          </p:nvSpPr>
          <p:spPr>
            <a:xfrm>
              <a:off x="1588263" y="299152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5C2F9B8-A61C-989E-9B76-41474C1018B1}"/>
                </a:ext>
              </a:extLst>
            </p:cNvPr>
            <p:cNvSpPr/>
            <p:nvPr/>
          </p:nvSpPr>
          <p:spPr>
            <a:xfrm>
              <a:off x="1588263" y="318909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E7D1764-BE82-F145-8FF0-A7464EC0669B}"/>
                </a:ext>
              </a:extLst>
            </p:cNvPr>
            <p:cNvSpPr/>
            <p:nvPr/>
          </p:nvSpPr>
          <p:spPr>
            <a:xfrm>
              <a:off x="1589133" y="338828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A0E56EB-3DD0-CF2D-12D6-3ACE0CC42170}"/>
                </a:ext>
              </a:extLst>
            </p:cNvPr>
            <p:cNvSpPr/>
            <p:nvPr/>
          </p:nvSpPr>
          <p:spPr>
            <a:xfrm>
              <a:off x="1589133" y="358585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D22524C-E530-85A8-1199-B9603274A42E}"/>
                </a:ext>
              </a:extLst>
            </p:cNvPr>
            <p:cNvSpPr/>
            <p:nvPr/>
          </p:nvSpPr>
          <p:spPr>
            <a:xfrm>
              <a:off x="1584601" y="378307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897B09D-3ABA-89B5-84F6-32EB9EB4CFB5}"/>
                </a:ext>
              </a:extLst>
            </p:cNvPr>
            <p:cNvSpPr/>
            <p:nvPr/>
          </p:nvSpPr>
          <p:spPr>
            <a:xfrm>
              <a:off x="1584601" y="398064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36B87D7-EE33-7AFF-5F22-BE052807CEE9}"/>
                </a:ext>
              </a:extLst>
            </p:cNvPr>
            <p:cNvSpPr/>
            <p:nvPr/>
          </p:nvSpPr>
          <p:spPr>
            <a:xfrm>
              <a:off x="1585471" y="4179839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42F1D74-6596-B72C-243D-EF02A11C386C}"/>
                </a:ext>
              </a:extLst>
            </p:cNvPr>
            <p:cNvSpPr/>
            <p:nvPr/>
          </p:nvSpPr>
          <p:spPr>
            <a:xfrm>
              <a:off x="1585471" y="4377404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54047F54-AADC-5AEC-483D-B10012D18D1E}"/>
                </a:ext>
              </a:extLst>
            </p:cNvPr>
            <p:cNvSpPr/>
            <p:nvPr/>
          </p:nvSpPr>
          <p:spPr>
            <a:xfrm>
              <a:off x="1587248" y="457878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224473C-A65A-5688-5C28-2F67B5BEB70D}"/>
                </a:ext>
              </a:extLst>
            </p:cNvPr>
            <p:cNvSpPr/>
            <p:nvPr/>
          </p:nvSpPr>
          <p:spPr>
            <a:xfrm>
              <a:off x="1587248" y="477635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12F0103-F650-B498-CBB3-5264AAB5286F}"/>
                </a:ext>
              </a:extLst>
            </p:cNvPr>
            <p:cNvSpPr/>
            <p:nvPr/>
          </p:nvSpPr>
          <p:spPr>
            <a:xfrm>
              <a:off x="1588118" y="4975548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A76518A-E776-1F0C-0314-C4B61FD69C15}"/>
                </a:ext>
              </a:extLst>
            </p:cNvPr>
            <p:cNvSpPr/>
            <p:nvPr/>
          </p:nvSpPr>
          <p:spPr>
            <a:xfrm>
              <a:off x="1588118" y="5173113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5F8BCFCC-FD54-4891-1426-60F001362324}"/>
                </a:ext>
              </a:extLst>
            </p:cNvPr>
            <p:cNvSpPr/>
            <p:nvPr/>
          </p:nvSpPr>
          <p:spPr>
            <a:xfrm>
              <a:off x="1592318" y="537415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F57620C-379B-C8B7-5E81-2319B0C1EFFC}"/>
                </a:ext>
              </a:extLst>
            </p:cNvPr>
            <p:cNvSpPr/>
            <p:nvPr/>
          </p:nvSpPr>
          <p:spPr>
            <a:xfrm>
              <a:off x="1592318" y="557172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E6C2F2-9AA3-D541-AEBF-C1B52C6FE37A}"/>
                </a:ext>
              </a:extLst>
            </p:cNvPr>
            <p:cNvSpPr/>
            <p:nvPr/>
          </p:nvSpPr>
          <p:spPr>
            <a:xfrm>
              <a:off x="1593188" y="5770917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7D9284DE-6AAD-522A-801F-AD706FBE0AAA}"/>
                </a:ext>
              </a:extLst>
            </p:cNvPr>
            <p:cNvSpPr/>
            <p:nvPr/>
          </p:nvSpPr>
          <p:spPr>
            <a:xfrm>
              <a:off x="1593188" y="5968482"/>
              <a:ext cx="14400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66A1109-DC2C-80EA-07A8-4C789A4C9615}"/>
                </a:ext>
              </a:extLst>
            </p:cNvPr>
            <p:cNvGrpSpPr/>
            <p:nvPr/>
          </p:nvGrpSpPr>
          <p:grpSpPr>
            <a:xfrm>
              <a:off x="1389336" y="2296987"/>
              <a:ext cx="152587" cy="3909703"/>
              <a:chOff x="628665" y="2515013"/>
              <a:chExt cx="152587" cy="3909703"/>
            </a:xfrm>
          </p:grpSpPr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23646099-31E1-EDA5-C517-32B0A1B08BF2}"/>
                  </a:ext>
                </a:extLst>
              </p:cNvPr>
              <p:cNvSpPr/>
              <p:nvPr/>
            </p:nvSpPr>
            <p:spPr>
              <a:xfrm>
                <a:off x="633197" y="251501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F2D7E54C-5E49-8913-CB88-0238E6980DC8}"/>
                  </a:ext>
                </a:extLst>
              </p:cNvPr>
              <p:cNvSpPr/>
              <p:nvPr/>
            </p:nvSpPr>
            <p:spPr>
              <a:xfrm>
                <a:off x="633197" y="271257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98E12F37-408A-C596-1771-49F1E87E3405}"/>
                  </a:ext>
                </a:extLst>
              </p:cNvPr>
              <p:cNvSpPr/>
              <p:nvPr/>
            </p:nvSpPr>
            <p:spPr>
              <a:xfrm>
                <a:off x="634067" y="291177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F5FB474A-50E0-E47A-A5BB-E02795CE395C}"/>
                  </a:ext>
                </a:extLst>
              </p:cNvPr>
              <p:cNvSpPr/>
              <p:nvPr/>
            </p:nvSpPr>
            <p:spPr>
              <a:xfrm>
                <a:off x="634067" y="310933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F3C36A84-7D54-DDC0-5464-3EC34DD2187D}"/>
                  </a:ext>
                </a:extLst>
              </p:cNvPr>
              <p:cNvSpPr/>
              <p:nvPr/>
            </p:nvSpPr>
            <p:spPr>
              <a:xfrm>
                <a:off x="632327" y="330376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C423D5F6-6E7B-8071-078F-CA05EDC14861}"/>
                  </a:ext>
                </a:extLst>
              </p:cNvPr>
              <p:cNvSpPr/>
              <p:nvPr/>
            </p:nvSpPr>
            <p:spPr>
              <a:xfrm>
                <a:off x="632327" y="350132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2669F3DA-A3D8-DBDA-E43A-3D671620DF11}"/>
                  </a:ext>
                </a:extLst>
              </p:cNvPr>
              <p:cNvSpPr/>
              <p:nvPr/>
            </p:nvSpPr>
            <p:spPr>
              <a:xfrm>
                <a:off x="633197" y="370052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D17DBD5D-817B-5304-7515-0FFC038407BB}"/>
                  </a:ext>
                </a:extLst>
              </p:cNvPr>
              <p:cNvSpPr/>
              <p:nvPr/>
            </p:nvSpPr>
            <p:spPr>
              <a:xfrm>
                <a:off x="633197" y="389808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5C31D41-574F-14FC-1966-5C3A2216A2B5}"/>
                  </a:ext>
                </a:extLst>
              </p:cNvPr>
              <p:cNvSpPr/>
              <p:nvPr/>
            </p:nvSpPr>
            <p:spPr>
              <a:xfrm>
                <a:off x="628665" y="409531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442C2234-9883-FBE3-1F21-46830C4EDAFB}"/>
                  </a:ext>
                </a:extLst>
              </p:cNvPr>
              <p:cNvSpPr/>
              <p:nvPr/>
            </p:nvSpPr>
            <p:spPr>
              <a:xfrm>
                <a:off x="628665" y="429287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1AB11FA6-5117-D594-958C-961C90CF6048}"/>
                  </a:ext>
                </a:extLst>
              </p:cNvPr>
              <p:cNvSpPr/>
              <p:nvPr/>
            </p:nvSpPr>
            <p:spPr>
              <a:xfrm>
                <a:off x="629535" y="4492073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0AEFFC80-28F5-A842-CCD6-FA7B66F2D981}"/>
                  </a:ext>
                </a:extLst>
              </p:cNvPr>
              <p:cNvSpPr/>
              <p:nvPr/>
            </p:nvSpPr>
            <p:spPr>
              <a:xfrm>
                <a:off x="629535" y="4689638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1CC4F66E-CD51-C008-5DF5-E983BF279CAA}"/>
                  </a:ext>
                </a:extLst>
              </p:cNvPr>
              <p:cNvSpPr/>
              <p:nvPr/>
            </p:nvSpPr>
            <p:spPr>
              <a:xfrm>
                <a:off x="631312" y="4891022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C23C59F6-B0C0-7223-4F12-86DEB76539D7}"/>
                  </a:ext>
                </a:extLst>
              </p:cNvPr>
              <p:cNvSpPr/>
              <p:nvPr/>
            </p:nvSpPr>
            <p:spPr>
              <a:xfrm>
                <a:off x="631312" y="5088587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04CDF81A-B687-2224-1726-502E77233967}"/>
                  </a:ext>
                </a:extLst>
              </p:cNvPr>
              <p:cNvSpPr/>
              <p:nvPr/>
            </p:nvSpPr>
            <p:spPr>
              <a:xfrm>
                <a:off x="632182" y="5287782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F53DE7B9-1BA6-48A4-8B0E-94A97CAC5F14}"/>
                  </a:ext>
                </a:extLst>
              </p:cNvPr>
              <p:cNvSpPr/>
              <p:nvPr/>
            </p:nvSpPr>
            <p:spPr>
              <a:xfrm>
                <a:off x="632182" y="5485347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28DAACFA-703B-02A4-ABA9-F9AEB9B2A193}"/>
                  </a:ext>
                </a:extLst>
              </p:cNvPr>
              <p:cNvSpPr/>
              <p:nvPr/>
            </p:nvSpPr>
            <p:spPr>
              <a:xfrm>
                <a:off x="636382" y="5686391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9330233C-CBA3-B408-356C-76AC59FE90D3}"/>
                  </a:ext>
                </a:extLst>
              </p:cNvPr>
              <p:cNvSpPr/>
              <p:nvPr/>
            </p:nvSpPr>
            <p:spPr>
              <a:xfrm>
                <a:off x="636382" y="5883956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5CC4848-A795-6ED4-0459-E73DC961EA99}"/>
                  </a:ext>
                </a:extLst>
              </p:cNvPr>
              <p:cNvSpPr/>
              <p:nvPr/>
            </p:nvSpPr>
            <p:spPr>
              <a:xfrm>
                <a:off x="637252" y="6083151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B599354A-1BC9-C837-84ED-B0075A5FEFB5}"/>
                  </a:ext>
                </a:extLst>
              </p:cNvPr>
              <p:cNvSpPr/>
              <p:nvPr/>
            </p:nvSpPr>
            <p:spPr>
              <a:xfrm>
                <a:off x="637252" y="6280716"/>
                <a:ext cx="144000" cy="14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6" name="Textfeld 55">
            <a:extLst>
              <a:ext uri="{FF2B5EF4-FFF2-40B4-BE49-F238E27FC236}">
                <a16:creationId xmlns:a16="http://schemas.microsoft.com/office/drawing/2014/main" id="{F2564299-0258-1AE5-2F12-261300861744}"/>
              </a:ext>
            </a:extLst>
          </p:cNvPr>
          <p:cNvSpPr txBox="1"/>
          <p:nvPr/>
        </p:nvSpPr>
        <p:spPr>
          <a:xfrm>
            <a:off x="942429" y="1384860"/>
            <a:ext cx="5812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tx2"/>
                </a:solidFill>
              </a:rPr>
              <a:t>Out of translation + diode geometry</a:t>
            </a:r>
          </a:p>
        </p:txBody>
      </p:sp>
      <p:pic>
        <p:nvPicPr>
          <p:cNvPr id="27" name="Grafik 2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AB40A019-53CF-B338-7B6C-88C53A65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00" y="1966492"/>
            <a:ext cx="5985727" cy="45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19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2F712-B0C0-37FC-7033-4D80791D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techniques</a:t>
            </a:r>
          </a:p>
        </p:txBody>
      </p:sp>
      <p:pic>
        <p:nvPicPr>
          <p:cNvPr id="11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7FC82E7-CF61-FDF6-718F-04F169A5F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33780"/>
            <a:ext cx="4711700" cy="3657600"/>
          </a:xfrm>
          <a:prstGeom prst="rect">
            <a:avLst/>
          </a:prstGeom>
        </p:spPr>
      </p:pic>
      <p:pic>
        <p:nvPicPr>
          <p:cNvPr id="13" name="Grafik 1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735237F-9283-943A-45F8-518480E9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3133780"/>
            <a:ext cx="4711700" cy="3657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580ADD0-7D09-95D0-436A-41D783E6CACE}"/>
              </a:ext>
            </a:extLst>
          </p:cNvPr>
          <p:cNvSpPr txBox="1"/>
          <p:nvPr/>
        </p:nvSpPr>
        <p:spPr>
          <a:xfrm>
            <a:off x="624000" y="1327282"/>
            <a:ext cx="112902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 create our images (and in general all plots) with Python’s library Matplotlib: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Pcolourmesh</a:t>
            </a:r>
            <a:r>
              <a:rPr lang="en-US" sz="2000" dirty="0">
                <a:solidFill>
                  <a:schemeClr val="tx2"/>
                </a:solidFill>
              </a:rPr>
              <a:t> = Different - sized rectangles with </a:t>
            </a:r>
            <a:r>
              <a:rPr lang="en-US" sz="2000" dirty="0" err="1">
                <a:solidFill>
                  <a:schemeClr val="tx2"/>
                </a:solidFill>
              </a:rPr>
              <a:t>colour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Contourf</a:t>
            </a:r>
            <a:r>
              <a:rPr lang="en-US" sz="2000" dirty="0">
                <a:solidFill>
                  <a:schemeClr val="tx2"/>
                </a:solidFill>
              </a:rPr>
              <a:t> = Values are assigned to coordinate points in between the </a:t>
            </a:r>
            <a:r>
              <a:rPr lang="en-US" sz="2000" dirty="0" err="1">
                <a:solidFill>
                  <a:schemeClr val="tx2"/>
                </a:solidFill>
              </a:rPr>
              <a:t>colour</a:t>
            </a:r>
            <a:r>
              <a:rPr lang="en-US" sz="2000" dirty="0">
                <a:solidFill>
                  <a:schemeClr val="tx2"/>
                </a:solidFill>
              </a:rPr>
              <a:t> is interpolated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Also possible (but no real gain in my tests): </a:t>
            </a:r>
            <a:r>
              <a:rPr lang="en-US" sz="2000" dirty="0" err="1">
                <a:solidFill>
                  <a:schemeClr val="tx2"/>
                </a:solidFill>
              </a:rPr>
              <a:t>Imshow</a:t>
            </a:r>
            <a:r>
              <a:rPr lang="en-US" sz="2000" dirty="0">
                <a:solidFill>
                  <a:schemeClr val="tx2"/>
                </a:solidFill>
              </a:rPr>
              <a:t> (equally sized pixels, standard for images)</a:t>
            </a:r>
          </a:p>
        </p:txBody>
      </p:sp>
      <p:pic>
        <p:nvPicPr>
          <p:cNvPr id="16" name="Grafik 1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77E557FE-CF69-AE3C-2448-A9F1D3EC9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2" y="3133780"/>
            <a:ext cx="4711698" cy="36576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26516CB-457A-2B73-AB38-4D7C20651F3D}"/>
              </a:ext>
            </a:extLst>
          </p:cNvPr>
          <p:cNvSpPr txBox="1"/>
          <p:nvPr/>
        </p:nvSpPr>
        <p:spPr>
          <a:xfrm>
            <a:off x="624000" y="1327282"/>
            <a:ext cx="11290270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 create our images (and in general all plots) with Python’s library Matplotlib: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 err="1">
                <a:solidFill>
                  <a:schemeClr val="tx2"/>
                </a:solidFill>
                <a:highlight>
                  <a:srgbClr val="FFFF00"/>
                </a:highlight>
              </a:rPr>
              <a:t>Pcolourmesh</a:t>
            </a:r>
            <a:r>
              <a:rPr lang="en-US" sz="2000" b="1" u="sng" dirty="0">
                <a:solidFill>
                  <a:schemeClr val="tx2"/>
                </a:solidFill>
                <a:highlight>
                  <a:srgbClr val="FFFF00"/>
                </a:highlight>
              </a:rPr>
              <a:t> = Different - sized rectangles with </a:t>
            </a:r>
            <a:r>
              <a:rPr lang="en-US" sz="2000" b="1" u="sng" dirty="0" err="1">
                <a:solidFill>
                  <a:schemeClr val="tx2"/>
                </a:solidFill>
                <a:highlight>
                  <a:srgbClr val="FFFF00"/>
                </a:highlight>
              </a:rPr>
              <a:t>colour</a:t>
            </a:r>
            <a:endParaRPr lang="en-US" sz="2000" b="1" u="sng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Contourf</a:t>
            </a:r>
            <a:r>
              <a:rPr lang="en-US" sz="2000" dirty="0">
                <a:solidFill>
                  <a:schemeClr val="tx2"/>
                </a:solidFill>
              </a:rPr>
              <a:t> = Values are assigned to coordinate points in between the </a:t>
            </a:r>
            <a:r>
              <a:rPr lang="en-US" sz="2000" dirty="0" err="1">
                <a:solidFill>
                  <a:schemeClr val="tx2"/>
                </a:solidFill>
              </a:rPr>
              <a:t>colour</a:t>
            </a:r>
            <a:r>
              <a:rPr lang="en-US" sz="2000" dirty="0">
                <a:solidFill>
                  <a:schemeClr val="tx2"/>
                </a:solidFill>
              </a:rPr>
              <a:t> is interpolated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Also possible (but no real gain in my tests): </a:t>
            </a:r>
            <a:r>
              <a:rPr lang="en-US" sz="2000" dirty="0" err="1">
                <a:solidFill>
                  <a:schemeClr val="tx2"/>
                </a:solidFill>
              </a:rPr>
              <a:t>Imshow</a:t>
            </a:r>
            <a:r>
              <a:rPr lang="en-US" sz="2000" dirty="0">
                <a:solidFill>
                  <a:schemeClr val="tx2"/>
                </a:solidFill>
              </a:rPr>
              <a:t> (equally sized pixels, standard for images)</a:t>
            </a:r>
          </a:p>
        </p:txBody>
      </p:sp>
    </p:spTree>
    <p:extLst>
      <p:ext uri="{BB962C8B-B14F-4D97-AF65-F5344CB8AC3E}">
        <p14:creationId xmlns:p14="http://schemas.microsoft.com/office/powerpoint/2010/main" val="13057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AB7D80-91B8-5A6E-FD73-A748B7D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colourmaps possible!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35DDD40-A72A-DC9A-AF1B-B13F3CA8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0" y="1485685"/>
            <a:ext cx="6089035" cy="4844315"/>
          </a:xfrm>
          <a:prstGeom prst="rect">
            <a:avLst/>
          </a:prstGeom>
        </p:spPr>
      </p:pic>
      <p:pic>
        <p:nvPicPr>
          <p:cNvPr id="7" name="Grafik 6" descr="Ein Bild, das Text, Screenshot, Schrift, Display enthält.&#10;&#10;Automatisch generierte Beschreibung">
            <a:extLst>
              <a:ext uri="{FF2B5EF4-FFF2-40B4-BE49-F238E27FC236}">
                <a16:creationId xmlns:a16="http://schemas.microsoft.com/office/drawing/2014/main" id="{4C79232E-0EB1-0919-FBF2-F501AE9D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24" y="0"/>
            <a:ext cx="4483412" cy="3566913"/>
          </a:xfrm>
          <a:prstGeom prst="rect">
            <a:avLst/>
          </a:prstGeom>
        </p:spPr>
      </p:pic>
      <p:pic>
        <p:nvPicPr>
          <p:cNvPr id="9" name="Grafik 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6B37155-97E4-CE44-BCA3-9515CBFA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025" y="3291087"/>
            <a:ext cx="4483411" cy="35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9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42034-9C10-5E1D-455F-60EA399E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 about images I’ll show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7BBDB-4316-FC88-1B16-A4979BC04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Signals are for now shown in units of the AMS circuit output (unclear how to exactly calculate the current out of the AMS output amplitude)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Images are background subtracted and normalized (as shown)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some cases, I might compensate for single lines not working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stay with oversampling since I still need to implement a deconvolution into super-resolved pixels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B4DC8B53-F896-6987-F521-D35AC6E6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3723117"/>
            <a:ext cx="3969015" cy="3040097"/>
          </a:xfrm>
          <a:prstGeom prst="rect">
            <a:avLst/>
          </a:prstGeom>
        </p:spPr>
      </p:pic>
      <p:pic>
        <p:nvPicPr>
          <p:cNvPr id="7" name="Grafik 6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6A3E7006-2705-B3AB-F71D-22F50A2C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984" y="3723117"/>
            <a:ext cx="3969016" cy="3040097"/>
          </a:xfrm>
          <a:prstGeom prst="rect">
            <a:avLst/>
          </a:prstGeom>
        </p:spPr>
      </p:pic>
      <p:pic>
        <p:nvPicPr>
          <p:cNvPr id="9" name="Grafik 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4C8C524C-FBE3-F6B8-D40D-65B488F37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492" y="3723117"/>
            <a:ext cx="3969017" cy="30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04BCB-A69B-C2C7-940E-62FBBD7B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/ 200 µm diffuser</a:t>
            </a:r>
          </a:p>
        </p:txBody>
      </p:sp>
      <p:pic>
        <p:nvPicPr>
          <p:cNvPr id="5" name="Inhaltsplatzhalter 4" descr="Ein Bild, das Kreis, Lautsprecher enthält.&#10;&#10;Automatisch generierte Beschreibung">
            <a:extLst>
              <a:ext uri="{FF2B5EF4-FFF2-40B4-BE49-F238E27FC236}">
                <a16:creationId xmlns:a16="http://schemas.microsoft.com/office/drawing/2014/main" id="{8E074DB4-15C0-1D5B-3F15-CF31B72B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247246" y="2091401"/>
            <a:ext cx="4610490" cy="3457866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656DD7-35FA-76E6-A26C-9B4C9A3D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5" y="1997921"/>
            <a:ext cx="5208607" cy="40448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4221F8F-5AC9-D96C-641A-8A300EB6562D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D0C21FE-1865-1EBE-5BE5-D9E60EB34246}"/>
              </a:ext>
            </a:extLst>
          </p:cNvPr>
          <p:cNvSpPr txBox="1"/>
          <p:nvPr/>
        </p:nvSpPr>
        <p:spPr>
          <a:xfrm>
            <a:off x="1989765" y="1679997"/>
            <a:ext cx="215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Real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1431598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320D2-46DF-7051-FF86-CE46013F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Sunrise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E93A43-6EEA-E4C4-8FBE-48F67C9E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565"/>
          <a:stretch/>
        </p:blipFill>
        <p:spPr>
          <a:xfrm>
            <a:off x="0" y="3790187"/>
            <a:ext cx="2834171" cy="27026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3E3D37-2183-9EDA-A78C-18758045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65"/>
          <a:stretch/>
        </p:blipFill>
        <p:spPr>
          <a:xfrm>
            <a:off x="2834172" y="3076394"/>
            <a:ext cx="2834171" cy="270268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B1CEE1-33B0-7BFE-8ABC-81DCC088E6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565"/>
          <a:stretch/>
        </p:blipFill>
        <p:spPr>
          <a:xfrm>
            <a:off x="5668345" y="2570675"/>
            <a:ext cx="2834172" cy="27026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0BD36A6-AED7-035B-ED7F-E8A285D60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516" y="1822492"/>
            <a:ext cx="3480304" cy="27026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739CB0B-A9E8-C632-1205-72B8BDE2FB55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02126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8092D0-0FA2-399F-04A5-81DA32FE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available diffusers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554748A-9ECF-17EE-C3D7-A5650939831C}"/>
              </a:ext>
            </a:extLst>
          </p:cNvPr>
          <p:cNvSpPr txBox="1"/>
          <p:nvPr/>
        </p:nvSpPr>
        <p:spPr>
          <a:xfrm>
            <a:off x="0" y="6396335"/>
            <a:ext cx="8876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2x64 0.5x0.5 mm</a:t>
            </a:r>
            <a:r>
              <a:rPr lang="en-US" sz="2400" baseline="30000" dirty="0">
                <a:solidFill>
                  <a:schemeClr val="tx2"/>
                </a:solidFill>
              </a:rPr>
              <a:t>2 </a:t>
            </a:r>
            <a:r>
              <a:rPr lang="en-US" sz="2400" dirty="0">
                <a:solidFill>
                  <a:schemeClr val="tx2"/>
                </a:solidFill>
              </a:rPr>
              <a:t>array</a:t>
            </a:r>
          </a:p>
        </p:txBody>
      </p:sp>
      <p:pic>
        <p:nvPicPr>
          <p:cNvPr id="7" name="Grafik 6" descr="Ein Bild, das Text, Screenshot, Diagramm, Astronomie enthält.&#10;&#10;Automatisch generierte Beschreibung">
            <a:extLst>
              <a:ext uri="{FF2B5EF4-FFF2-40B4-BE49-F238E27FC236}">
                <a16:creationId xmlns:a16="http://schemas.microsoft.com/office/drawing/2014/main" id="{06039CB6-2A66-BA82-572B-0B0376B7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238"/>
            <a:ext cx="4081346" cy="3126138"/>
          </a:xfrm>
          <a:prstGeom prst="rect">
            <a:avLst/>
          </a:prstGeom>
        </p:spPr>
      </p:pic>
      <p:pic>
        <p:nvPicPr>
          <p:cNvPr id="9" name="Grafik 8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F5986E1-F10C-B316-53E1-E95CE15B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308" y="2414238"/>
            <a:ext cx="4081346" cy="3168269"/>
          </a:xfrm>
          <a:prstGeom prst="rect">
            <a:avLst/>
          </a:prstGeom>
        </p:spPr>
      </p:pic>
      <p:pic>
        <p:nvPicPr>
          <p:cNvPr id="11" name="Grafik 10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52A4EE8F-388D-EF06-C30B-BF02DBB0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654" y="2414238"/>
            <a:ext cx="4081346" cy="312613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6E077D4-27E9-8479-901F-815F6E2AA5B2}"/>
              </a:ext>
            </a:extLst>
          </p:cNvPr>
          <p:cNvSpPr txBox="1"/>
          <p:nvPr/>
        </p:nvSpPr>
        <p:spPr>
          <a:xfrm>
            <a:off x="1368900" y="200277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chemeClr val="tx2"/>
                </a:solidFill>
              </a:rPr>
              <a:t>40 µm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346544-222C-5F56-1301-5F8EF039BB1F}"/>
              </a:ext>
            </a:extLst>
          </p:cNvPr>
          <p:cNvSpPr txBox="1"/>
          <p:nvPr/>
        </p:nvSpPr>
        <p:spPr>
          <a:xfrm>
            <a:off x="5296053" y="20027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chemeClr val="tx2"/>
                </a:solidFill>
              </a:rPr>
              <a:t>200 µm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12711C5-B0F8-0AAA-2996-784FA07582DE}"/>
              </a:ext>
            </a:extLst>
          </p:cNvPr>
          <p:cNvSpPr txBox="1"/>
          <p:nvPr/>
        </p:nvSpPr>
        <p:spPr>
          <a:xfrm>
            <a:off x="9448844" y="20027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chemeClr val="tx2"/>
                </a:solidFill>
              </a:rPr>
              <a:t>400 µm</a:t>
            </a:r>
          </a:p>
        </p:txBody>
      </p:sp>
    </p:spTree>
    <p:extLst>
      <p:ext uri="{BB962C8B-B14F-4D97-AF65-F5344CB8AC3E}">
        <p14:creationId xmlns:p14="http://schemas.microsoft.com/office/powerpoint/2010/main" val="105031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655F4-2A9A-0A69-AF17-8BEA1AE3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30" y="378176"/>
            <a:ext cx="10080000" cy="6240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June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4B13CE-7703-6054-73E5-1A516479AEE2}"/>
              </a:ext>
            </a:extLst>
          </p:cNvPr>
          <p:cNvSpPr txBox="1"/>
          <p:nvPr/>
        </p:nvSpPr>
        <p:spPr>
          <a:xfrm>
            <a:off x="480878" y="1064687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 err="1">
                <a:solidFill>
                  <a:schemeClr val="tx2"/>
                </a:solidFill>
              </a:rPr>
              <a:t>Excellent</a:t>
            </a:r>
            <a:r>
              <a:rPr lang="de-DE" sz="2000" u="sng" dirty="0">
                <a:solidFill>
                  <a:schemeClr val="tx2"/>
                </a:solidFill>
              </a:rPr>
              <a:t> </a:t>
            </a:r>
            <a:r>
              <a:rPr lang="de-DE" sz="2000" u="sng" dirty="0" err="1">
                <a:solidFill>
                  <a:schemeClr val="tx2"/>
                </a:solidFill>
              </a:rPr>
              <a:t>Linearity</a:t>
            </a:r>
            <a:endParaRPr lang="de-DE" sz="2000" u="sng" dirty="0">
              <a:solidFill>
                <a:schemeClr val="tx2"/>
              </a:solidFill>
            </a:endParaRPr>
          </a:p>
        </p:txBody>
      </p:sp>
      <p:pic>
        <p:nvPicPr>
          <p:cNvPr id="13" name="Grafik 12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277419BF-5C09-E90B-28DC-52D6ED61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0" y="4008634"/>
            <a:ext cx="2824238" cy="2215701"/>
          </a:xfrm>
          <a:prstGeom prst="rect">
            <a:avLst/>
          </a:prstGeom>
        </p:spPr>
      </p:pic>
      <p:pic>
        <p:nvPicPr>
          <p:cNvPr id="15" name="Grafik 1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30F1E44-0C15-E094-567B-F8F86B03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82" y="3882688"/>
            <a:ext cx="2983318" cy="2314924"/>
          </a:xfrm>
          <a:prstGeom prst="rect">
            <a:avLst/>
          </a:prstGeom>
        </p:spPr>
      </p:pic>
      <p:pic>
        <p:nvPicPr>
          <p:cNvPr id="16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71AFBC1D-DCCB-69B4-867B-DD9DA39940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595" t="35137" r="32339" b="17144"/>
          <a:stretch/>
        </p:blipFill>
        <p:spPr>
          <a:xfrm rot="10800000">
            <a:off x="6414169" y="1208788"/>
            <a:ext cx="2277271" cy="24648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28E8172-C38E-79EE-061A-0EB4427763E2}"/>
              </a:ext>
            </a:extLst>
          </p:cNvPr>
          <p:cNvSpPr txBox="1"/>
          <p:nvPr/>
        </p:nvSpPr>
        <p:spPr>
          <a:xfrm>
            <a:off x="9059704" y="394341"/>
            <a:ext cx="3044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u="sng" dirty="0" err="1">
                <a:solidFill>
                  <a:schemeClr val="tx2"/>
                </a:solidFill>
              </a:rPr>
              <a:t>We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can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resolve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the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de-DE" sz="1800" u="sng" dirty="0" err="1">
                <a:solidFill>
                  <a:schemeClr val="tx2"/>
                </a:solidFill>
              </a:rPr>
              <a:t>energy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of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protons</a:t>
            </a:r>
            <a:endParaRPr lang="de-DE" sz="1800" u="sng" dirty="0">
              <a:solidFill>
                <a:schemeClr val="tx2"/>
              </a:solidFill>
            </a:endParaRPr>
          </a:p>
          <a:p>
            <a:pPr algn="ctr"/>
            <a:r>
              <a:rPr lang="de-DE" sz="1800" u="sng" dirty="0">
                <a:solidFill>
                  <a:schemeClr val="tx2"/>
                </a:solidFill>
              </a:rPr>
              <a:t>(and </a:t>
            </a:r>
            <a:r>
              <a:rPr lang="de-DE" sz="1800" u="sng" dirty="0" err="1">
                <a:solidFill>
                  <a:schemeClr val="tx2"/>
                </a:solidFill>
              </a:rPr>
              <a:t>thus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biological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objects</a:t>
            </a:r>
            <a:r>
              <a:rPr lang="de-DE" sz="1800" u="sng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18" name="Espace réservé du contenu 3">
            <a:extLst>
              <a:ext uri="{FF2B5EF4-FFF2-40B4-BE49-F238E27FC236}">
                <a16:creationId xmlns:a16="http://schemas.microsoft.com/office/drawing/2014/main" id="{71D814FB-D1CA-7873-5D1B-C83C38DA8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t="29844" r="11821" b="26922"/>
          <a:stretch/>
        </p:blipFill>
        <p:spPr>
          <a:xfrm rot="16200000">
            <a:off x="9653449" y="1600281"/>
            <a:ext cx="1817371" cy="1881214"/>
          </a:xfrm>
          <a:prstGeom prst="rect">
            <a:avLst/>
          </a:prstGeom>
        </p:spPr>
      </p:pic>
      <p:pic>
        <p:nvPicPr>
          <p:cNvPr id="20" name="Grafik 19" descr="Ein Bild, das Text, Screenshot, Auto enthält.&#10;&#10;Automatisch generierte Beschreibung">
            <a:extLst>
              <a:ext uri="{FF2B5EF4-FFF2-40B4-BE49-F238E27FC236}">
                <a16:creationId xmlns:a16="http://schemas.microsoft.com/office/drawing/2014/main" id="{3C52435B-C214-4777-0770-E51C06AE6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5192" y="3862798"/>
            <a:ext cx="2983318" cy="2314924"/>
          </a:xfrm>
          <a:prstGeom prst="rect">
            <a:avLst/>
          </a:prstGeom>
        </p:spPr>
      </p:pic>
      <p:pic>
        <p:nvPicPr>
          <p:cNvPr id="22" name="Grafik 21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9085E732-E63D-66DE-8373-05F15BC9B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551" y="3862798"/>
            <a:ext cx="2981331" cy="2345423"/>
          </a:xfrm>
          <a:prstGeom prst="rect">
            <a:avLst/>
          </a:prstGeom>
        </p:spPr>
      </p:pic>
      <p:pic>
        <p:nvPicPr>
          <p:cNvPr id="24" name="Image 4">
            <a:extLst>
              <a:ext uri="{FF2B5EF4-FFF2-40B4-BE49-F238E27FC236}">
                <a16:creationId xmlns:a16="http://schemas.microsoft.com/office/drawing/2014/main" id="{ED209D41-D193-AA0D-3570-522535B7057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097" t="14589" r="12600" b="10712"/>
          <a:stretch/>
        </p:blipFill>
        <p:spPr>
          <a:xfrm>
            <a:off x="3396694" y="1555095"/>
            <a:ext cx="2380736" cy="208704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F76226E-D86E-7015-DDAB-BB3AC715BF5D}"/>
              </a:ext>
            </a:extLst>
          </p:cNvPr>
          <p:cNvSpPr txBox="1"/>
          <p:nvPr/>
        </p:nvSpPr>
        <p:spPr>
          <a:xfrm>
            <a:off x="3941956" y="6208221"/>
            <a:ext cx="511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u="sng" dirty="0">
                <a:solidFill>
                  <a:schemeClr val="tx2"/>
                </a:solidFill>
              </a:rPr>
              <a:t>Ability </a:t>
            </a:r>
            <a:r>
              <a:rPr lang="de-DE" sz="1800" u="sng" dirty="0" err="1">
                <a:solidFill>
                  <a:schemeClr val="tx2"/>
                </a:solidFill>
              </a:rPr>
              <a:t>to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image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objects</a:t>
            </a:r>
            <a:r>
              <a:rPr lang="de-DE" sz="1800" u="sng" dirty="0">
                <a:solidFill>
                  <a:schemeClr val="tx2"/>
                </a:solidFill>
              </a:rPr>
              <a:t> (</a:t>
            </a:r>
            <a:r>
              <a:rPr lang="de-DE" sz="1800" u="sng" dirty="0" err="1">
                <a:solidFill>
                  <a:schemeClr val="tx2"/>
                </a:solidFill>
              </a:rPr>
              <a:t>or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the</a:t>
            </a:r>
            <a:r>
              <a:rPr lang="de-DE" sz="1800" u="sng" dirty="0">
                <a:solidFill>
                  <a:schemeClr val="tx2"/>
                </a:solidFill>
              </a:rPr>
              <a:t> </a:t>
            </a:r>
            <a:r>
              <a:rPr lang="de-DE" sz="1800" u="sng" dirty="0" err="1">
                <a:solidFill>
                  <a:schemeClr val="tx2"/>
                </a:solidFill>
              </a:rPr>
              <a:t>undiffused</a:t>
            </a:r>
            <a:r>
              <a:rPr lang="de-DE" sz="1800" u="sng" dirty="0">
                <a:solidFill>
                  <a:schemeClr val="tx2"/>
                </a:solidFill>
              </a:rPr>
              <a:t> beam)</a:t>
            </a:r>
          </a:p>
        </p:txBody>
      </p:sp>
      <p:pic>
        <p:nvPicPr>
          <p:cNvPr id="28" name="Inhaltsplatzhalter 2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6E21009-FDA1-2CB7-31D5-6CE8A40F7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-2732" y="1445132"/>
            <a:ext cx="3234188" cy="2464143"/>
          </a:xfrm>
        </p:spPr>
      </p:pic>
    </p:spTree>
    <p:extLst>
      <p:ext uri="{BB962C8B-B14F-4D97-AF65-F5344CB8AC3E}">
        <p14:creationId xmlns:p14="http://schemas.microsoft.com/office/powerpoint/2010/main" val="171118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702C9-E0F4-1910-12E8-D934B5E2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D1BB0458-314D-867F-35EF-D0D60780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208" t="36336" r="61282" b="15946"/>
          <a:stretch/>
        </p:blipFill>
        <p:spPr>
          <a:xfrm rot="10800000">
            <a:off x="7295188" y="1608061"/>
            <a:ext cx="3608225" cy="4098232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EF665D-3246-6727-4027-8955452D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2004627"/>
            <a:ext cx="5468512" cy="420087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E02A232-D61F-5184-447D-3C3C36FA2081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5E6334-B121-B2CD-1251-A8C3C6B125C6}"/>
              </a:ext>
            </a:extLst>
          </p:cNvPr>
          <p:cNvSpPr txBox="1"/>
          <p:nvPr/>
        </p:nvSpPr>
        <p:spPr>
          <a:xfrm>
            <a:off x="2699168" y="1713479"/>
            <a:ext cx="215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Real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3196561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Symbol enthält.&#10;&#10;Automatisch generierte Beschreibung">
            <a:extLst>
              <a:ext uri="{FF2B5EF4-FFF2-40B4-BE49-F238E27FC236}">
                <a16:creationId xmlns:a16="http://schemas.microsoft.com/office/drawing/2014/main" id="{EA6BD622-56FA-17D3-EC51-35574831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3696"/>
            <a:ext cx="5954440" cy="456084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1976710-6673-8E0E-0548-F39447F99A0B}"/>
              </a:ext>
            </a:extLst>
          </p:cNvPr>
          <p:cNvSpPr txBox="1"/>
          <p:nvPr/>
        </p:nvSpPr>
        <p:spPr>
          <a:xfrm>
            <a:off x="1661805" y="189436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878A9C-4BD4-33E9-3640-ADEDBCE98553}"/>
              </a:ext>
            </a:extLst>
          </p:cNvPr>
          <p:cNvSpPr txBox="1"/>
          <p:nvPr/>
        </p:nvSpPr>
        <p:spPr>
          <a:xfrm>
            <a:off x="7744486" y="1894363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2x64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  <p:pic>
        <p:nvPicPr>
          <p:cNvPr id="10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45B518B2-EBFB-C518-F25B-F75A6FF750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43" t="45130" r="66123" b="26664"/>
          <a:stretch/>
        </p:blipFill>
        <p:spPr>
          <a:xfrm rot="10020000">
            <a:off x="422352" y="193306"/>
            <a:ext cx="1599377" cy="1563902"/>
          </a:xfrm>
          <a:prstGeom prst="rect">
            <a:avLst/>
          </a:prstGeom>
        </p:spPr>
      </p:pic>
      <p:pic>
        <p:nvPicPr>
          <p:cNvPr id="11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6198EA8B-D402-BEB8-7E34-F1E99826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43" t="45130" r="66123" b="26664"/>
          <a:stretch/>
        </p:blipFill>
        <p:spPr>
          <a:xfrm rot="4326397">
            <a:off x="10211861" y="295819"/>
            <a:ext cx="1599377" cy="1563902"/>
          </a:xfrm>
          <a:prstGeom prst="rect">
            <a:avLst/>
          </a:prstGeom>
        </p:spPr>
      </p:pic>
      <p:pic>
        <p:nvPicPr>
          <p:cNvPr id="14" name="Grafik 13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80C2220-E49D-AF77-653D-61C8DB205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0" y="2263695"/>
            <a:ext cx="5954440" cy="45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16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28463635-5442-D227-F605-95A845DBC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95" t="35137" r="32339" b="17144"/>
          <a:stretch/>
        </p:blipFill>
        <p:spPr>
          <a:xfrm rot="10800000">
            <a:off x="7181578" y="1189755"/>
            <a:ext cx="4137735" cy="4478489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4E3EAC-B159-E389-C4B2-5931D46D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7" y="1325563"/>
            <a:ext cx="5943600" cy="456583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7CB53B5-37BA-86E6-7514-F504058F39DF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48213FF-CA88-37DB-909B-C75AB9F58D8E}"/>
              </a:ext>
            </a:extLst>
          </p:cNvPr>
          <p:cNvSpPr txBox="1">
            <a:spLocks/>
          </p:cNvSpPr>
          <p:nvPr/>
        </p:nvSpPr>
        <p:spPr>
          <a:xfrm>
            <a:off x="776400" y="680400"/>
            <a:ext cx="10080000" cy="6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The logo</a:t>
            </a:r>
          </a:p>
        </p:txBody>
      </p:sp>
    </p:spTree>
    <p:extLst>
      <p:ext uri="{BB962C8B-B14F-4D97-AF65-F5344CB8AC3E}">
        <p14:creationId xmlns:p14="http://schemas.microsoft.com/office/powerpoint/2010/main" val="279845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62EF6D7-7033-5949-B346-50F8B5830C63}"/>
              </a:ext>
            </a:extLst>
          </p:cNvPr>
          <p:cNvSpPr txBox="1"/>
          <p:nvPr/>
        </p:nvSpPr>
        <p:spPr>
          <a:xfrm>
            <a:off x="19319" y="1000486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solidFill>
                  <a:schemeClr val="tx2"/>
                </a:solidFill>
              </a:rPr>
              <a:t>Smaller</a:t>
            </a:r>
            <a:r>
              <a:rPr lang="de-DE" sz="2000" u="sng" dirty="0">
                <a:solidFill>
                  <a:schemeClr val="tx2"/>
                </a:solidFill>
              </a:rPr>
              <a:t> </a:t>
            </a:r>
            <a:r>
              <a:rPr lang="de-DE" sz="2000" u="sng" dirty="0" err="1">
                <a:solidFill>
                  <a:schemeClr val="tx2"/>
                </a:solidFill>
              </a:rPr>
              <a:t>diodes</a:t>
            </a:r>
            <a:r>
              <a:rPr lang="de-DE" sz="2000" u="sng" dirty="0">
                <a:solidFill>
                  <a:schemeClr val="tx2"/>
                </a:solidFill>
              </a:rPr>
              <a:t> 0.25 mm in </a:t>
            </a:r>
            <a:r>
              <a:rPr lang="de-DE" sz="2000" u="sng" dirty="0" err="1">
                <a:solidFill>
                  <a:schemeClr val="tx2"/>
                </a:solidFill>
              </a:rPr>
              <a:t>scan</a:t>
            </a:r>
            <a:r>
              <a:rPr lang="de-DE" sz="2000" u="sng" dirty="0">
                <a:solidFill>
                  <a:schemeClr val="tx2"/>
                </a:solidFill>
              </a:rPr>
              <a:t> </a:t>
            </a:r>
            <a:r>
              <a:rPr lang="de-DE" sz="2000" u="sng" dirty="0" err="1">
                <a:solidFill>
                  <a:schemeClr val="tx2"/>
                </a:solidFill>
              </a:rPr>
              <a:t>direction</a:t>
            </a:r>
            <a:r>
              <a:rPr lang="de-DE" sz="2000" u="sng" dirty="0">
                <a:solidFill>
                  <a:schemeClr val="tx2"/>
                </a:solidFill>
              </a:rPr>
              <a:t> + 0.25 mm </a:t>
            </a:r>
            <a:r>
              <a:rPr lang="de-DE" sz="2000" u="sng" dirty="0" err="1">
                <a:solidFill>
                  <a:schemeClr val="tx2"/>
                </a:solidFill>
              </a:rPr>
              <a:t>steps</a:t>
            </a:r>
            <a:endParaRPr lang="de-DE" sz="2000" u="sng" dirty="0">
              <a:solidFill>
                <a:schemeClr val="tx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6323E3A-DE3B-7D23-C02C-79FAD5660E86}"/>
              </a:ext>
            </a:extLst>
          </p:cNvPr>
          <p:cNvSpPr txBox="1"/>
          <p:nvPr/>
        </p:nvSpPr>
        <p:spPr>
          <a:xfrm>
            <a:off x="7373259" y="1090539"/>
            <a:ext cx="369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>
                <a:solidFill>
                  <a:schemeClr val="tx2"/>
                </a:solidFill>
              </a:rPr>
              <a:t>0.5 mm </a:t>
            </a:r>
            <a:r>
              <a:rPr lang="de-DE" sz="2000" u="sng" dirty="0" err="1">
                <a:solidFill>
                  <a:schemeClr val="tx2"/>
                </a:solidFill>
              </a:rPr>
              <a:t>diodes</a:t>
            </a:r>
            <a:r>
              <a:rPr lang="de-DE" sz="2000" u="sng" dirty="0">
                <a:solidFill>
                  <a:schemeClr val="tx2"/>
                </a:solidFill>
              </a:rPr>
              <a:t> + 0.5 mm </a:t>
            </a:r>
            <a:r>
              <a:rPr lang="de-DE" sz="2000" u="sng" dirty="0" err="1">
                <a:solidFill>
                  <a:schemeClr val="tx2"/>
                </a:solidFill>
              </a:rPr>
              <a:t>steps</a:t>
            </a:r>
            <a:endParaRPr lang="de-DE" sz="2000" u="sng" dirty="0">
              <a:solidFill>
                <a:schemeClr val="tx2"/>
              </a:solidFill>
            </a:endParaRPr>
          </a:p>
        </p:txBody>
      </p:sp>
      <p:pic>
        <p:nvPicPr>
          <p:cNvPr id="9" name="Grafik 8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D771F30-6ABF-76AA-7829-5BAC9989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015" y="1692478"/>
            <a:ext cx="6136985" cy="4638981"/>
          </a:xfrm>
          <a:prstGeom prst="rect">
            <a:avLst/>
          </a:prstGeom>
        </p:spPr>
      </p:pic>
      <p:pic>
        <p:nvPicPr>
          <p:cNvPr id="11" name="Grafik 1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363EB86-8F85-E0B3-AA28-222B3FDE7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2" y="1707275"/>
            <a:ext cx="6056447" cy="463898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CBEF00A-571B-CFDB-B994-F1B69EB3332B}"/>
              </a:ext>
            </a:extLst>
          </p:cNvPr>
          <p:cNvSpPr txBox="1"/>
          <p:nvPr/>
        </p:nvSpPr>
        <p:spPr>
          <a:xfrm>
            <a:off x="7755184" y="632152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48B1FC3-EAAD-4E0F-B769-6C8842E9D457}"/>
              </a:ext>
            </a:extLst>
          </p:cNvPr>
          <p:cNvSpPr txBox="1"/>
          <p:nvPr/>
        </p:nvSpPr>
        <p:spPr>
          <a:xfrm>
            <a:off x="1253895" y="6331459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0.5x0.25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17478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69611-3BE4-F293-FF74-10AE2AA3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D21345-5A18-9B90-C766-2C6AA8C3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97" y="1341805"/>
            <a:ext cx="6493405" cy="498819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4BAB504-AB2D-33A2-B945-009087AF4D29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2884917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3BB8D8F-3351-7C6D-55D1-9477A2C26938}"/>
              </a:ext>
            </a:extLst>
          </p:cNvPr>
          <p:cNvSpPr txBox="1"/>
          <p:nvPr/>
        </p:nvSpPr>
        <p:spPr>
          <a:xfrm>
            <a:off x="1793379" y="5780782"/>
            <a:ext cx="86052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tx2"/>
                </a:solidFill>
              </a:rPr>
              <a:t>Quite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some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change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of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the</a:t>
            </a:r>
            <a:r>
              <a:rPr lang="de-DE" sz="2400" dirty="0">
                <a:solidFill>
                  <a:schemeClr val="tx2"/>
                </a:solidFill>
              </a:rPr>
              <a:t> beam </a:t>
            </a:r>
            <a:r>
              <a:rPr lang="de-DE" sz="2400" dirty="0" err="1">
                <a:solidFill>
                  <a:schemeClr val="tx2"/>
                </a:solidFill>
              </a:rPr>
              <a:t>within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our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measurement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day</a:t>
            </a:r>
            <a:r>
              <a:rPr lang="de-DE" sz="2400" dirty="0">
                <a:solidFill>
                  <a:schemeClr val="tx2"/>
                </a:solidFill>
              </a:rPr>
              <a:t>!</a:t>
            </a:r>
          </a:p>
          <a:p>
            <a:pPr algn="ctr"/>
            <a:r>
              <a:rPr lang="de-DE" sz="2400" u="sng" dirty="0">
                <a:solidFill>
                  <a:schemeClr val="tx2"/>
                </a:solidFill>
              </a:rPr>
              <a:t>Can </a:t>
            </a:r>
            <a:r>
              <a:rPr lang="de-DE" sz="2400" u="sng" dirty="0" err="1">
                <a:solidFill>
                  <a:schemeClr val="tx2"/>
                </a:solidFill>
              </a:rPr>
              <a:t>we</a:t>
            </a:r>
            <a:r>
              <a:rPr lang="de-DE" sz="2400" u="sng" dirty="0">
                <a:solidFill>
                  <a:schemeClr val="tx2"/>
                </a:solidFill>
              </a:rPr>
              <a:t> </a:t>
            </a:r>
            <a:r>
              <a:rPr lang="de-DE" sz="2400" u="sng" dirty="0" err="1">
                <a:solidFill>
                  <a:schemeClr val="tx2"/>
                </a:solidFill>
              </a:rPr>
              <a:t>get</a:t>
            </a:r>
            <a:r>
              <a:rPr lang="de-DE" sz="2400" u="sng" dirty="0">
                <a:solidFill>
                  <a:schemeClr val="tx2"/>
                </a:solidFill>
              </a:rPr>
              <a:t> a </a:t>
            </a:r>
            <a:r>
              <a:rPr lang="de-DE" sz="2400" u="sng" dirty="0" err="1">
                <a:solidFill>
                  <a:schemeClr val="tx2"/>
                </a:solidFill>
              </a:rPr>
              <a:t>better</a:t>
            </a:r>
            <a:r>
              <a:rPr lang="de-DE" sz="2400" u="sng" dirty="0">
                <a:solidFill>
                  <a:schemeClr val="tx2"/>
                </a:solidFill>
              </a:rPr>
              <a:t> time </a:t>
            </a:r>
            <a:r>
              <a:rPr lang="de-DE" sz="2400" u="sng" dirty="0" err="1">
                <a:solidFill>
                  <a:schemeClr val="tx2"/>
                </a:solidFill>
              </a:rPr>
              <a:t>resolution</a:t>
            </a:r>
            <a:r>
              <a:rPr lang="de-DE" sz="2400" u="sng" dirty="0">
                <a:solidFill>
                  <a:schemeClr val="tx2"/>
                </a:solidFill>
              </a:rPr>
              <a:t>? Live </a:t>
            </a:r>
            <a:r>
              <a:rPr lang="de-DE" sz="2400" u="sng" dirty="0" err="1">
                <a:solidFill>
                  <a:schemeClr val="tx2"/>
                </a:solidFill>
              </a:rPr>
              <a:t>imaging</a:t>
            </a:r>
            <a:r>
              <a:rPr lang="de-DE" sz="2400" u="sng" dirty="0">
                <a:solidFill>
                  <a:schemeClr val="tx2"/>
                </a:solidFill>
              </a:rPr>
              <a:t>?</a:t>
            </a:r>
          </a:p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Note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that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cannot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compare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signal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here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due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different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set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voltages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ADF72F-DAB0-20B4-0360-278C203C2695}"/>
              </a:ext>
            </a:extLst>
          </p:cNvPr>
          <p:cNvSpPr txBox="1"/>
          <p:nvPr/>
        </p:nvSpPr>
        <p:spPr>
          <a:xfrm>
            <a:off x="9659" y="387169"/>
            <a:ext cx="533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u="sng" dirty="0" err="1">
                <a:solidFill>
                  <a:schemeClr val="tx2"/>
                </a:solidFill>
              </a:rPr>
              <a:t>Smaller</a:t>
            </a:r>
            <a:r>
              <a:rPr lang="de-DE" sz="2000" u="sng" dirty="0">
                <a:solidFill>
                  <a:schemeClr val="tx2"/>
                </a:solidFill>
              </a:rPr>
              <a:t> </a:t>
            </a:r>
            <a:r>
              <a:rPr lang="de-DE" sz="2000" u="sng" dirty="0" err="1">
                <a:solidFill>
                  <a:schemeClr val="tx2"/>
                </a:solidFill>
              </a:rPr>
              <a:t>diodes</a:t>
            </a:r>
            <a:r>
              <a:rPr lang="de-DE" sz="2000" u="sng" dirty="0">
                <a:solidFill>
                  <a:schemeClr val="tx2"/>
                </a:solidFill>
              </a:rPr>
              <a:t> 0.25 mm in </a:t>
            </a:r>
            <a:r>
              <a:rPr lang="de-DE" sz="2000" u="sng" dirty="0" err="1">
                <a:solidFill>
                  <a:schemeClr val="tx2"/>
                </a:solidFill>
              </a:rPr>
              <a:t>scan</a:t>
            </a:r>
            <a:r>
              <a:rPr lang="de-DE" sz="2000" u="sng" dirty="0">
                <a:solidFill>
                  <a:schemeClr val="tx2"/>
                </a:solidFill>
              </a:rPr>
              <a:t> </a:t>
            </a:r>
            <a:r>
              <a:rPr lang="de-DE" sz="2000" u="sng" dirty="0" err="1">
                <a:solidFill>
                  <a:schemeClr val="tx2"/>
                </a:solidFill>
              </a:rPr>
              <a:t>direction</a:t>
            </a:r>
            <a:r>
              <a:rPr lang="de-DE" sz="2000" u="sng" dirty="0">
                <a:solidFill>
                  <a:schemeClr val="tx2"/>
                </a:solidFill>
              </a:rPr>
              <a:t> + 0.25 mm </a:t>
            </a:r>
            <a:r>
              <a:rPr lang="de-DE" sz="2000" u="sng" dirty="0" err="1">
                <a:solidFill>
                  <a:schemeClr val="tx2"/>
                </a:solidFill>
              </a:rPr>
              <a:t>steps</a:t>
            </a:r>
            <a:endParaRPr lang="de-DE" sz="2000" u="sng" dirty="0">
              <a:solidFill>
                <a:schemeClr val="tx2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A0866A-B139-F2BA-6A33-19266080DFC7}"/>
              </a:ext>
            </a:extLst>
          </p:cNvPr>
          <p:cNvSpPr txBox="1"/>
          <p:nvPr/>
        </p:nvSpPr>
        <p:spPr>
          <a:xfrm>
            <a:off x="7363599" y="477222"/>
            <a:ext cx="369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>
                <a:solidFill>
                  <a:schemeClr val="tx2"/>
                </a:solidFill>
              </a:rPr>
              <a:t>0.5 mm </a:t>
            </a:r>
            <a:r>
              <a:rPr lang="de-DE" sz="2000" u="sng" dirty="0" err="1">
                <a:solidFill>
                  <a:schemeClr val="tx2"/>
                </a:solidFill>
              </a:rPr>
              <a:t>diodes</a:t>
            </a:r>
            <a:r>
              <a:rPr lang="de-DE" sz="2000" u="sng" dirty="0">
                <a:solidFill>
                  <a:schemeClr val="tx2"/>
                </a:solidFill>
              </a:rPr>
              <a:t> + 0.5 mm </a:t>
            </a:r>
            <a:r>
              <a:rPr lang="de-DE" sz="2000" u="sng" dirty="0" err="1">
                <a:solidFill>
                  <a:schemeClr val="tx2"/>
                </a:solidFill>
              </a:rPr>
              <a:t>steps</a:t>
            </a:r>
            <a:endParaRPr lang="de-DE" sz="2000" u="sng" dirty="0">
              <a:solidFill>
                <a:schemeClr val="tx2"/>
              </a:solidFill>
            </a:endParaRPr>
          </a:p>
        </p:txBody>
      </p:sp>
      <p:pic>
        <p:nvPicPr>
          <p:cNvPr id="3" name="Grafik 2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471D50FB-F039-7E32-AE01-E82F7C3F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000"/>
            <a:ext cx="6096000" cy="4608000"/>
          </a:xfrm>
          <a:prstGeom prst="rect">
            <a:avLst/>
          </a:prstGeom>
        </p:spPr>
      </p:pic>
      <p:pic>
        <p:nvPicPr>
          <p:cNvPr id="9" name="Grafik 8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E43DB72E-3ECA-6D8E-D6D8-FC51CE1B4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5001"/>
            <a:ext cx="6095999" cy="46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8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C7D83-ACEA-4EAE-39CB-8B795EFC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DDF892-DBA5-22FB-E6FF-D0E277033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Imaging in time dependence = movies</a:t>
            </a:r>
          </a:p>
        </p:txBody>
      </p:sp>
    </p:spTree>
    <p:extLst>
      <p:ext uri="{BB962C8B-B14F-4D97-AF65-F5344CB8AC3E}">
        <p14:creationId xmlns:p14="http://schemas.microsoft.com/office/powerpoint/2010/main" val="3435407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15C4D-0D92-ED57-D14B-39259AD6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measured?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B88F67-29C0-5E4C-A23B-D2BB765A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11x11 1x1 mm</a:t>
            </a:r>
            <a:r>
              <a:rPr lang="en-US" baseline="30000" dirty="0"/>
              <a:t>2</a:t>
            </a:r>
            <a:r>
              <a:rPr lang="en-US" dirty="0"/>
              <a:t> matrix #1 with higher time resolution (≈ 0.7 fps in this case; 1540 images over 36 minutes!)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Video will be x50 increased in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array was fixed during the measurement.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Three phases: </a:t>
            </a:r>
          </a:p>
          <a:p>
            <a:pPr marL="769192" lvl="2" indent="-457200">
              <a:buFont typeface="+mj-lt"/>
              <a:buAutoNum type="arabicPeriod"/>
            </a:pPr>
            <a:r>
              <a:rPr lang="en-US" dirty="0"/>
              <a:t>Beam stability (no changes)</a:t>
            </a:r>
          </a:p>
          <a:p>
            <a:pPr marL="769192" lvl="2" indent="-457200">
              <a:buFont typeface="+mj-lt"/>
              <a:buAutoNum type="arabicPeriod"/>
            </a:pPr>
            <a:r>
              <a:rPr lang="en-US" dirty="0"/>
              <a:t>Changes with collimation magnets</a:t>
            </a:r>
          </a:p>
          <a:p>
            <a:pPr marL="769192" lvl="2" indent="-457200">
              <a:buFont typeface="+mj-lt"/>
              <a:buAutoNum type="arabicPeriod"/>
            </a:pPr>
            <a:r>
              <a:rPr lang="en-US" dirty="0"/>
              <a:t>Wire moving through the beam</a:t>
            </a:r>
          </a:p>
          <a:p>
            <a:pPr lvl="2" indent="0">
              <a:buNone/>
            </a:pPr>
            <a:r>
              <a:rPr lang="en-US" dirty="0"/>
              <a:t>(To get a beam profile </a:t>
            </a:r>
            <a:r>
              <a:rPr lang="en-US" dirty="0" err="1"/>
              <a:t>Cyrcé</a:t>
            </a:r>
            <a:r>
              <a:rPr lang="en-US" dirty="0"/>
              <a:t> facility moves wires through the beam line and measures a current. For us this means something shadows the array.)</a:t>
            </a:r>
          </a:p>
        </p:txBody>
      </p:sp>
    </p:spTree>
    <p:extLst>
      <p:ext uri="{BB962C8B-B14F-4D97-AF65-F5344CB8AC3E}">
        <p14:creationId xmlns:p14="http://schemas.microsoft.com/office/powerpoint/2010/main" val="157474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F438821E-81B2-ECCD-86AA-AA869C810E56}"/>
              </a:ext>
            </a:extLst>
          </p:cNvPr>
          <p:cNvSpPr txBox="1"/>
          <p:nvPr/>
        </p:nvSpPr>
        <p:spPr>
          <a:xfrm>
            <a:off x="9443727" y="1166842"/>
            <a:ext cx="27482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Three phases: 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42629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Beam stability (no changes)</a:t>
            </a:r>
          </a:p>
          <a:p>
            <a:pPr marL="426292" lvl="1" indent="-457200">
              <a:buFont typeface="+mj-lt"/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2629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Changes with collimation magnets</a:t>
            </a:r>
          </a:p>
          <a:p>
            <a:pPr marL="426292" lvl="1" indent="-457200">
              <a:buFont typeface="+mj-lt"/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42629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Wire moving through the beam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6A839FE-07CF-D47B-516A-94B0F918C754}"/>
              </a:ext>
            </a:extLst>
          </p:cNvPr>
          <p:cNvSpPr txBox="1"/>
          <p:nvPr/>
        </p:nvSpPr>
        <p:spPr>
          <a:xfrm>
            <a:off x="8862934" y="6488668"/>
            <a:ext cx="370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11x11 1x1 mm</a:t>
            </a:r>
            <a:r>
              <a:rPr lang="en-US" sz="1800" baseline="30000" dirty="0">
                <a:solidFill>
                  <a:schemeClr val="tx2"/>
                </a:solidFill>
              </a:rPr>
              <a:t>2</a:t>
            </a:r>
            <a:r>
              <a:rPr lang="en-US" sz="1800" dirty="0">
                <a:solidFill>
                  <a:schemeClr val="tx2"/>
                </a:solidFill>
              </a:rPr>
              <a:t> matrix array #1</a:t>
            </a:r>
          </a:p>
        </p:txBody>
      </p:sp>
    </p:spTree>
    <p:extLst>
      <p:ext uri="{BB962C8B-B14F-4D97-AF65-F5344CB8AC3E}">
        <p14:creationId xmlns:p14="http://schemas.microsoft.com/office/powerpoint/2010/main" val="1147735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2A96E-EBC2-0059-A583-42D3D9C9B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D7475-5456-7F68-24D2-A95010BC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measured?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2789C-BF75-E74C-D0C5-E0D22A78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11x11 1x1 mm</a:t>
            </a:r>
            <a:r>
              <a:rPr lang="en-US" baseline="30000" dirty="0"/>
              <a:t>2</a:t>
            </a:r>
            <a:r>
              <a:rPr lang="en-US" dirty="0"/>
              <a:t> matrix #2 with 1 fps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Video will be x30 increased in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array was fixed during the measurement.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u="sng" dirty="0"/>
          </a:p>
          <a:p>
            <a:pPr algn="ctr"/>
            <a:r>
              <a:rPr lang="en-US" u="sng" dirty="0"/>
              <a:t>What limits faster measurements so far: The readout circuit, or more precisely the software we have to use in the test kit…</a:t>
            </a:r>
          </a:p>
        </p:txBody>
      </p:sp>
    </p:spTree>
    <p:extLst>
      <p:ext uri="{BB962C8B-B14F-4D97-AF65-F5344CB8AC3E}">
        <p14:creationId xmlns:p14="http://schemas.microsoft.com/office/powerpoint/2010/main" val="263598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3BFD4-93B8-697D-0274-A9107365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array</a:t>
            </a:r>
            <a:r>
              <a:rPr lang="de-DE" dirty="0"/>
              <a:t> design </a:t>
            </a:r>
            <a:r>
              <a:rPr lang="de-DE" dirty="0" err="1"/>
              <a:t>afterwards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79F3E8-EBD6-4A84-11EA-ED84DCE1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56049" y="2668063"/>
            <a:ext cx="4053650" cy="214155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4DB1EA0-C43F-999E-65A0-7684FBD00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5492838"/>
            <a:ext cx="2141552" cy="134688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34467FF-C600-D33A-B0BB-BEFF844E37DD}"/>
              </a:ext>
            </a:extLst>
          </p:cNvPr>
          <p:cNvSpPr txBox="1"/>
          <p:nvPr/>
        </p:nvSpPr>
        <p:spPr>
          <a:xfrm>
            <a:off x="133728" y="1490811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 err="1">
                <a:solidFill>
                  <a:schemeClr val="tx2"/>
                </a:solidFill>
              </a:rPr>
              <a:t>Previous</a:t>
            </a:r>
            <a:r>
              <a:rPr lang="de-DE" sz="2000" u="sng" dirty="0">
                <a:solidFill>
                  <a:schemeClr val="tx2"/>
                </a:solidFill>
              </a:rPr>
              <a:t> 64 </a:t>
            </a:r>
            <a:r>
              <a:rPr lang="de-DE" sz="2000" u="sng" dirty="0" err="1">
                <a:solidFill>
                  <a:schemeClr val="tx2"/>
                </a:solidFill>
              </a:rPr>
              <a:t>diode</a:t>
            </a:r>
            <a:r>
              <a:rPr lang="de-DE" sz="2000" u="sng" dirty="0">
                <a:solidFill>
                  <a:schemeClr val="tx2"/>
                </a:solidFill>
              </a:rPr>
              <a:t> </a:t>
            </a:r>
            <a:r>
              <a:rPr lang="de-DE" sz="2000" u="sng" dirty="0" err="1">
                <a:solidFill>
                  <a:schemeClr val="tx2"/>
                </a:solidFill>
              </a:rPr>
              <a:t>arrays</a:t>
            </a:r>
            <a:endParaRPr lang="de-DE" sz="2000" u="sng" dirty="0">
              <a:solidFill>
                <a:schemeClr val="tx2"/>
              </a:solidFill>
            </a:endParaRPr>
          </a:p>
        </p:txBody>
      </p:sp>
      <p:pic>
        <p:nvPicPr>
          <p:cNvPr id="30" name="Espace réservé du contenu 4">
            <a:extLst>
              <a:ext uri="{FF2B5EF4-FFF2-40B4-BE49-F238E27FC236}">
                <a16:creationId xmlns:a16="http://schemas.microsoft.com/office/drawing/2014/main" id="{A35EF3F9-30F6-B29E-56F4-4E666B27AA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126" r="9989" b="56125"/>
          <a:stretch/>
        </p:blipFill>
        <p:spPr>
          <a:xfrm>
            <a:off x="6208792" y="1371021"/>
            <a:ext cx="5180363" cy="2169786"/>
          </a:xfrm>
          <a:prstGeom prst="rect">
            <a:avLst/>
          </a:prstGeom>
        </p:spPr>
      </p:pic>
      <p:sp>
        <p:nvSpPr>
          <p:cNvPr id="34" name="ZoneTexte 35">
            <a:extLst>
              <a:ext uri="{FF2B5EF4-FFF2-40B4-BE49-F238E27FC236}">
                <a16:creationId xmlns:a16="http://schemas.microsoft.com/office/drawing/2014/main" id="{92694807-B40F-59DC-CEE3-2B3A7CFB2386}"/>
              </a:ext>
            </a:extLst>
          </p:cNvPr>
          <p:cNvSpPr txBox="1"/>
          <p:nvPr/>
        </p:nvSpPr>
        <p:spPr>
          <a:xfrm>
            <a:off x="7708596" y="1269846"/>
            <a:ext cx="3680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Maximum total length 500µmx140=7cm</a:t>
            </a:r>
          </a:p>
        </p:txBody>
      </p:sp>
      <p:pic>
        <p:nvPicPr>
          <p:cNvPr id="64" name="Grafik 63" descr="Ein Bild, das Maschine, Elektronik, Im Haus, Elektrische Leitungen enthält.&#10;&#10;Automatisch generierte Beschreibung">
            <a:extLst>
              <a:ext uri="{FF2B5EF4-FFF2-40B4-BE49-F238E27FC236}">
                <a16:creationId xmlns:a16="http://schemas.microsoft.com/office/drawing/2014/main" id="{EBE4FA70-DE54-260A-B8F4-766E58518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438" y="2644352"/>
            <a:ext cx="3040238" cy="4053651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D3F86B7C-7428-3608-BCB0-27121B97843E}"/>
              </a:ext>
            </a:extLst>
          </p:cNvPr>
          <p:cNvSpPr txBox="1"/>
          <p:nvPr/>
        </p:nvSpPr>
        <p:spPr>
          <a:xfrm>
            <a:off x="6323370" y="3558967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>
                <a:solidFill>
                  <a:schemeClr val="tx2"/>
                </a:solidFill>
              </a:rPr>
              <a:t>Direct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bonding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between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chemeClr val="tx2"/>
                </a:solidFill>
              </a:rPr>
              <a:t>PCB </a:t>
            </a:r>
            <a:r>
              <a:rPr lang="de-DE" sz="2000" dirty="0" err="1">
                <a:solidFill>
                  <a:schemeClr val="tx2"/>
                </a:solidFill>
              </a:rPr>
              <a:t>card</a:t>
            </a:r>
            <a:r>
              <a:rPr lang="de-DE" sz="2000" dirty="0">
                <a:solidFill>
                  <a:schemeClr val="tx2"/>
                </a:solidFill>
              </a:rPr>
              <a:t> and </a:t>
            </a:r>
            <a:r>
              <a:rPr lang="de-DE" sz="2000" dirty="0" err="1">
                <a:solidFill>
                  <a:schemeClr val="tx2"/>
                </a:solidFill>
              </a:rPr>
              <a:t>diode</a:t>
            </a:r>
            <a:endParaRPr lang="de-DE" sz="2000" dirty="0">
              <a:solidFill>
                <a:schemeClr val="tx2"/>
              </a:soli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3406241-1789-0BCC-395E-00647919EE6E}"/>
              </a:ext>
            </a:extLst>
          </p:cNvPr>
          <p:cNvGrpSpPr>
            <a:grpSpLocks noChangeAspect="1"/>
          </p:cNvGrpSpPr>
          <p:nvPr/>
        </p:nvGrpSpPr>
        <p:grpSpPr>
          <a:xfrm>
            <a:off x="4163842" y="1269846"/>
            <a:ext cx="2321861" cy="3052800"/>
            <a:chOff x="186199" y="1485327"/>
            <a:chExt cx="2675687" cy="3518013"/>
          </a:xfrm>
        </p:grpSpPr>
        <p:pic>
          <p:nvPicPr>
            <p:cNvPr id="9" name="Espace réservé du contenu 4">
              <a:extLst>
                <a:ext uri="{FF2B5EF4-FFF2-40B4-BE49-F238E27FC236}">
                  <a16:creationId xmlns:a16="http://schemas.microsoft.com/office/drawing/2014/main" id="{2330E8A7-15C5-572D-04A8-05AF6747C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5" t="12179" r="65447" b="75358"/>
            <a:stretch/>
          </p:blipFill>
          <p:spPr>
            <a:xfrm>
              <a:off x="186199" y="1854659"/>
              <a:ext cx="2552205" cy="314868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0" name="ZoneTexte 15">
              <a:extLst>
                <a:ext uri="{FF2B5EF4-FFF2-40B4-BE49-F238E27FC236}">
                  <a16:creationId xmlns:a16="http://schemas.microsoft.com/office/drawing/2014/main" id="{E7B915B0-ABC3-8D06-5673-67838DE207A3}"/>
                </a:ext>
              </a:extLst>
            </p:cNvPr>
            <p:cNvSpPr txBox="1"/>
            <p:nvPr/>
          </p:nvSpPr>
          <p:spPr>
            <a:xfrm>
              <a:off x="716955" y="1485327"/>
              <a:ext cx="2144931" cy="42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SINGLE DIODE</a:t>
              </a:r>
            </a:p>
          </p:txBody>
        </p:sp>
        <p:cxnSp>
          <p:nvCxnSpPr>
            <p:cNvPr id="11" name="Connecteur droit avec flèche 16">
              <a:extLst>
                <a:ext uri="{FF2B5EF4-FFF2-40B4-BE49-F238E27FC236}">
                  <a16:creationId xmlns:a16="http://schemas.microsoft.com/office/drawing/2014/main" id="{D5BCA099-24B4-9297-D66A-1C7991D7A954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1501116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ZoneTexte 17">
              <a:extLst>
                <a:ext uri="{FF2B5EF4-FFF2-40B4-BE49-F238E27FC236}">
                  <a16:creationId xmlns:a16="http://schemas.microsoft.com/office/drawing/2014/main" id="{0713F2F2-DEC2-D17C-B86C-7A7EAEB43F1C}"/>
                </a:ext>
              </a:extLst>
            </p:cNvPr>
            <p:cNvSpPr txBox="1"/>
            <p:nvPr/>
          </p:nvSpPr>
          <p:spPr>
            <a:xfrm>
              <a:off x="1050381" y="1907716"/>
              <a:ext cx="118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13" name="Connecteur droit avec flèche 18">
              <a:extLst>
                <a:ext uri="{FF2B5EF4-FFF2-40B4-BE49-F238E27FC236}">
                  <a16:creationId xmlns:a16="http://schemas.microsoft.com/office/drawing/2014/main" id="{DD813785-A3CD-2F2C-7D6E-233CAE03B773}"/>
                </a:ext>
              </a:extLst>
            </p:cNvPr>
            <p:cNvCxnSpPr>
              <a:cxnSpLocks/>
            </p:cNvCxnSpPr>
            <p:nvPr/>
          </p:nvCxnSpPr>
          <p:spPr>
            <a:xfrm>
              <a:off x="444457" y="3729579"/>
              <a:ext cx="0" cy="61212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ZoneTexte 19">
              <a:extLst>
                <a:ext uri="{FF2B5EF4-FFF2-40B4-BE49-F238E27FC236}">
                  <a16:creationId xmlns:a16="http://schemas.microsoft.com/office/drawing/2014/main" id="{5B251E5A-1AE7-320D-4688-E6138193F35A}"/>
                </a:ext>
              </a:extLst>
            </p:cNvPr>
            <p:cNvSpPr txBox="1"/>
            <p:nvPr/>
          </p:nvSpPr>
          <p:spPr>
            <a:xfrm>
              <a:off x="382749" y="3847182"/>
              <a:ext cx="113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200µm</a:t>
              </a:r>
            </a:p>
          </p:txBody>
        </p:sp>
        <p:cxnSp>
          <p:nvCxnSpPr>
            <p:cNvPr id="15" name="Connecteur droit avec flèche 23">
              <a:extLst>
                <a:ext uri="{FF2B5EF4-FFF2-40B4-BE49-F238E27FC236}">
                  <a16:creationId xmlns:a16="http://schemas.microsoft.com/office/drawing/2014/main" id="{F9AA89C9-1804-7732-1209-475A42ED304C}"/>
                </a:ext>
              </a:extLst>
            </p:cNvPr>
            <p:cNvCxnSpPr>
              <a:cxnSpLocks/>
            </p:cNvCxnSpPr>
            <p:nvPr/>
          </p:nvCxnSpPr>
          <p:spPr>
            <a:xfrm>
              <a:off x="698445" y="2277048"/>
              <a:ext cx="0" cy="147836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ZoneTexte 26">
              <a:extLst>
                <a:ext uri="{FF2B5EF4-FFF2-40B4-BE49-F238E27FC236}">
                  <a16:creationId xmlns:a16="http://schemas.microsoft.com/office/drawing/2014/main" id="{16493AB5-C94E-EF7E-70DA-4498535D5B1C}"/>
                </a:ext>
              </a:extLst>
            </p:cNvPr>
            <p:cNvSpPr txBox="1"/>
            <p:nvPr/>
          </p:nvSpPr>
          <p:spPr>
            <a:xfrm rot="16200000">
              <a:off x="-43410" y="2758086"/>
              <a:ext cx="1167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500µm</a:t>
              </a:r>
            </a:p>
          </p:txBody>
        </p:sp>
        <p:cxnSp>
          <p:nvCxnSpPr>
            <p:cNvPr id="17" name="Connecteur droit avec flèche 27">
              <a:extLst>
                <a:ext uri="{FF2B5EF4-FFF2-40B4-BE49-F238E27FC236}">
                  <a16:creationId xmlns:a16="http://schemas.microsoft.com/office/drawing/2014/main" id="{57E79B5E-DF56-C739-68C8-2FDF976F88C1}"/>
                </a:ext>
              </a:extLst>
            </p:cNvPr>
            <p:cNvCxnSpPr>
              <a:cxnSpLocks/>
            </p:cNvCxnSpPr>
            <p:nvPr/>
          </p:nvCxnSpPr>
          <p:spPr>
            <a:xfrm>
              <a:off x="806102" y="2423838"/>
              <a:ext cx="124837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29">
              <a:extLst>
                <a:ext uri="{FF2B5EF4-FFF2-40B4-BE49-F238E27FC236}">
                  <a16:creationId xmlns:a16="http://schemas.microsoft.com/office/drawing/2014/main" id="{A7C1F630-2CCC-95EA-14B4-260D3E095794}"/>
                </a:ext>
              </a:extLst>
            </p:cNvPr>
            <p:cNvCxnSpPr>
              <a:cxnSpLocks/>
            </p:cNvCxnSpPr>
            <p:nvPr/>
          </p:nvCxnSpPr>
          <p:spPr>
            <a:xfrm>
              <a:off x="846305" y="2423838"/>
              <a:ext cx="0" cy="1211004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32">
              <a:extLst>
                <a:ext uri="{FF2B5EF4-FFF2-40B4-BE49-F238E27FC236}">
                  <a16:creationId xmlns:a16="http://schemas.microsoft.com/office/drawing/2014/main" id="{259D9B0C-6FE7-E873-436D-AB8BBAD2A12C}"/>
                </a:ext>
              </a:extLst>
            </p:cNvPr>
            <p:cNvSpPr txBox="1"/>
            <p:nvPr/>
          </p:nvSpPr>
          <p:spPr>
            <a:xfrm>
              <a:off x="1026326" y="2356833"/>
              <a:ext cx="1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sp>
          <p:nvSpPr>
            <p:cNvPr id="20" name="ZoneTexte 33">
              <a:extLst>
                <a:ext uri="{FF2B5EF4-FFF2-40B4-BE49-F238E27FC236}">
                  <a16:creationId xmlns:a16="http://schemas.microsoft.com/office/drawing/2014/main" id="{A3EF2C91-95CA-949F-A9F1-D969BA420651}"/>
                </a:ext>
              </a:extLst>
            </p:cNvPr>
            <p:cNvSpPr txBox="1"/>
            <p:nvPr/>
          </p:nvSpPr>
          <p:spPr>
            <a:xfrm>
              <a:off x="787338" y="2782956"/>
              <a:ext cx="1015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400µm</a:t>
              </a:r>
            </a:p>
          </p:txBody>
        </p:sp>
        <p:cxnSp>
          <p:nvCxnSpPr>
            <p:cNvPr id="21" name="Connecteur droit avec flèche 34">
              <a:extLst>
                <a:ext uri="{FF2B5EF4-FFF2-40B4-BE49-F238E27FC236}">
                  <a16:creationId xmlns:a16="http://schemas.microsoft.com/office/drawing/2014/main" id="{FEEF5274-EEE2-E13F-2732-52E8DF167211}"/>
                </a:ext>
              </a:extLst>
            </p:cNvPr>
            <p:cNvCxnSpPr>
              <a:cxnSpLocks/>
            </p:cNvCxnSpPr>
            <p:nvPr/>
          </p:nvCxnSpPr>
          <p:spPr>
            <a:xfrm>
              <a:off x="1757954" y="3613666"/>
              <a:ext cx="0" cy="94737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avec flèche 40">
              <a:extLst>
                <a:ext uri="{FF2B5EF4-FFF2-40B4-BE49-F238E27FC236}">
                  <a16:creationId xmlns:a16="http://schemas.microsoft.com/office/drawing/2014/main" id="{435A9914-A812-3BF3-E299-C56402C17D13}"/>
                </a:ext>
              </a:extLst>
            </p:cNvPr>
            <p:cNvCxnSpPr>
              <a:cxnSpLocks/>
            </p:cNvCxnSpPr>
            <p:nvPr/>
          </p:nvCxnSpPr>
          <p:spPr>
            <a:xfrm>
              <a:off x="1983833" y="3708403"/>
              <a:ext cx="0" cy="211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ZoneTexte 42">
              <a:extLst>
                <a:ext uri="{FF2B5EF4-FFF2-40B4-BE49-F238E27FC236}">
                  <a16:creationId xmlns:a16="http://schemas.microsoft.com/office/drawing/2014/main" id="{7F6125AE-8BB5-129D-46F6-8E7675FB0ABF}"/>
                </a:ext>
              </a:extLst>
            </p:cNvPr>
            <p:cNvSpPr txBox="1"/>
            <p:nvPr/>
          </p:nvSpPr>
          <p:spPr>
            <a:xfrm>
              <a:off x="1703088" y="35399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30µm</a:t>
              </a:r>
            </a:p>
          </p:txBody>
        </p:sp>
        <p:sp>
          <p:nvSpPr>
            <p:cNvPr id="24" name="ZoneTexte 43">
              <a:extLst>
                <a:ext uri="{FF2B5EF4-FFF2-40B4-BE49-F238E27FC236}">
                  <a16:creationId xmlns:a16="http://schemas.microsoft.com/office/drawing/2014/main" id="{6FAD3000-2BEB-7239-08B2-1930AA7E9638}"/>
                </a:ext>
              </a:extLst>
            </p:cNvPr>
            <p:cNvSpPr txBox="1"/>
            <p:nvPr/>
          </p:nvSpPr>
          <p:spPr>
            <a:xfrm>
              <a:off x="1915646" y="361366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25" name="ZoneTexte 48">
              <a:extLst>
                <a:ext uri="{FF2B5EF4-FFF2-40B4-BE49-F238E27FC236}">
                  <a16:creationId xmlns:a16="http://schemas.microsoft.com/office/drawing/2014/main" id="{45312DDA-899B-EFDD-AD44-E73BD0A25341}"/>
                </a:ext>
              </a:extLst>
            </p:cNvPr>
            <p:cNvSpPr txBox="1"/>
            <p:nvPr/>
          </p:nvSpPr>
          <p:spPr>
            <a:xfrm>
              <a:off x="2357734" y="2169326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10µm</a:t>
              </a:r>
            </a:p>
          </p:txBody>
        </p:sp>
        <p:sp>
          <p:nvSpPr>
            <p:cNvPr id="26" name="ZoneTexte 53">
              <a:extLst>
                <a:ext uri="{FF2B5EF4-FFF2-40B4-BE49-F238E27FC236}">
                  <a16:creationId xmlns:a16="http://schemas.microsoft.com/office/drawing/2014/main" id="{6D6BFE15-6B16-71A6-3550-107F38E8C9F4}"/>
                </a:ext>
              </a:extLst>
            </p:cNvPr>
            <p:cNvSpPr txBox="1"/>
            <p:nvPr/>
          </p:nvSpPr>
          <p:spPr>
            <a:xfrm>
              <a:off x="2161052" y="2756441"/>
              <a:ext cx="425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20µm</a:t>
              </a:r>
            </a:p>
          </p:txBody>
        </p:sp>
        <p:cxnSp>
          <p:nvCxnSpPr>
            <p:cNvPr id="27" name="Connecteur droit 55">
              <a:extLst>
                <a:ext uri="{FF2B5EF4-FFF2-40B4-BE49-F238E27FC236}">
                  <a16:creationId xmlns:a16="http://schemas.microsoft.com/office/drawing/2014/main" id="{B596B250-EF81-30C2-44D1-64C18534029A}"/>
                </a:ext>
              </a:extLst>
            </p:cNvPr>
            <p:cNvCxnSpPr>
              <a:stCxn id="25" idx="1"/>
              <a:endCxn id="25" idx="1"/>
            </p:cNvCxnSpPr>
            <p:nvPr/>
          </p:nvCxnSpPr>
          <p:spPr>
            <a:xfrm>
              <a:off x="2357734" y="2338603"/>
              <a:ext cx="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avec flèche 57">
              <a:extLst>
                <a:ext uri="{FF2B5EF4-FFF2-40B4-BE49-F238E27FC236}">
                  <a16:creationId xmlns:a16="http://schemas.microsoft.com/office/drawing/2014/main" id="{692EE0A5-E61E-7CF2-CB22-35B4F0E7BFD1}"/>
                </a:ext>
              </a:extLst>
            </p:cNvPr>
            <p:cNvCxnSpPr>
              <a:cxnSpLocks/>
            </p:cNvCxnSpPr>
            <p:nvPr/>
          </p:nvCxnSpPr>
          <p:spPr>
            <a:xfrm>
              <a:off x="2357734" y="2256746"/>
              <a:ext cx="0" cy="42863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61">
              <a:extLst>
                <a:ext uri="{FF2B5EF4-FFF2-40B4-BE49-F238E27FC236}">
                  <a16:creationId xmlns:a16="http://schemas.microsoft.com/office/drawing/2014/main" id="{1966C4D9-1730-263E-DB29-EDC2F33772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8513" y="2864163"/>
              <a:ext cx="72000" cy="0"/>
            </a:xfrm>
            <a:prstGeom prst="straightConnector1">
              <a:avLst/>
            </a:prstGeom>
            <a:ln w="12700">
              <a:headEnd type="none" w="med" len="med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83F8E64C-DCA5-4649-CBBF-4E2BCFD6790D}"/>
              </a:ext>
            </a:extLst>
          </p:cNvPr>
          <p:cNvSpPr txBox="1"/>
          <p:nvPr/>
        </p:nvSpPr>
        <p:spPr>
          <a:xfrm>
            <a:off x="1875137" y="4121828"/>
            <a:ext cx="23759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“Fan out” from diode contacts on the </a:t>
            </a:r>
            <a:r>
              <a:rPr lang="en-US" sz="2000" dirty="0" err="1">
                <a:solidFill>
                  <a:schemeClr val="tx2"/>
                </a:solidFill>
              </a:rPr>
              <a:t>GaN</a:t>
            </a:r>
            <a:r>
              <a:rPr lang="en-US" sz="2000" dirty="0">
                <a:solidFill>
                  <a:schemeClr val="tx2"/>
                </a:solidFill>
              </a:rPr>
              <a:t> wafer PCB card and diode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FA46B2E1-3C8F-F835-99A6-840C630CE38D}"/>
              </a:ext>
            </a:extLst>
          </p:cNvPr>
          <p:cNvSpPr txBox="1"/>
          <p:nvPr/>
        </p:nvSpPr>
        <p:spPr>
          <a:xfrm>
            <a:off x="4163842" y="5209054"/>
            <a:ext cx="4753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All measurements following are done with arrays without the ”fan out” = fewer fabrication steps + direct bonding!</a:t>
            </a:r>
          </a:p>
        </p:txBody>
      </p:sp>
    </p:spTree>
    <p:extLst>
      <p:ext uri="{BB962C8B-B14F-4D97-AF65-F5344CB8AC3E}">
        <p14:creationId xmlns:p14="http://schemas.microsoft.com/office/powerpoint/2010/main" val="352904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5" grpId="0"/>
      <p:bldP spid="6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17477-D56F-E25A-0F03-E59D8E0B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0FC64712-0A99-8DBC-A86F-DD41A1ECB714}"/>
              </a:ext>
            </a:extLst>
          </p:cNvPr>
          <p:cNvSpPr txBox="1"/>
          <p:nvPr/>
        </p:nvSpPr>
        <p:spPr>
          <a:xfrm>
            <a:off x="9443727" y="2118720"/>
            <a:ext cx="27482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Live diffuser in and out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Slit closing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Wire moving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Magnet shift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279376-231E-AF57-B70D-ED3CB9B53BA7}"/>
              </a:ext>
            </a:extLst>
          </p:cNvPr>
          <p:cNvSpPr txBox="1"/>
          <p:nvPr/>
        </p:nvSpPr>
        <p:spPr>
          <a:xfrm>
            <a:off x="8862934" y="6488668"/>
            <a:ext cx="370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11x11 1x1 mm</a:t>
            </a:r>
            <a:r>
              <a:rPr lang="en-US" sz="1800" baseline="30000" dirty="0">
                <a:solidFill>
                  <a:schemeClr val="tx2"/>
                </a:solidFill>
              </a:rPr>
              <a:t>2</a:t>
            </a:r>
            <a:r>
              <a:rPr lang="en-US" sz="1800" dirty="0">
                <a:solidFill>
                  <a:schemeClr val="tx2"/>
                </a:solidFill>
              </a:rPr>
              <a:t> matrix array #2</a:t>
            </a:r>
          </a:p>
        </p:txBody>
      </p:sp>
    </p:spTree>
    <p:extLst>
      <p:ext uri="{BB962C8B-B14F-4D97-AF65-F5344CB8AC3E}">
        <p14:creationId xmlns:p14="http://schemas.microsoft.com/office/powerpoint/2010/main" val="33405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C54CB833-9B0C-B73E-5AA5-2BB71A6D0A0B}"/>
              </a:ext>
            </a:extLst>
          </p:cNvPr>
          <p:cNvSpPr txBox="1"/>
          <p:nvPr/>
        </p:nvSpPr>
        <p:spPr>
          <a:xfrm>
            <a:off x="8891238" y="1905506"/>
            <a:ext cx="330076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Square aperture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200 µm diffuser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Current increase from 100 </a:t>
            </a:r>
            <a:r>
              <a:rPr lang="en-US" sz="2400" dirty="0" err="1">
                <a:solidFill>
                  <a:schemeClr val="tx2"/>
                </a:solidFill>
              </a:rPr>
              <a:t>pA</a:t>
            </a:r>
            <a:r>
              <a:rPr lang="en-US" sz="2400" dirty="0">
                <a:solidFill>
                  <a:schemeClr val="tx2"/>
                </a:solidFill>
              </a:rPr>
              <a:t> to 3.6 </a:t>
            </a:r>
            <a:r>
              <a:rPr lang="en-US" sz="2400" dirty="0" err="1">
                <a:solidFill>
                  <a:schemeClr val="tx2"/>
                </a:solidFill>
              </a:rPr>
              <a:t>nA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(Array is tilted a bit)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9EC3A64-C681-4500-C1FB-DBFE64630B17}"/>
              </a:ext>
            </a:extLst>
          </p:cNvPr>
          <p:cNvSpPr txBox="1"/>
          <p:nvPr/>
        </p:nvSpPr>
        <p:spPr>
          <a:xfrm>
            <a:off x="8891238" y="6488668"/>
            <a:ext cx="370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11x11 1x1 mm</a:t>
            </a:r>
            <a:r>
              <a:rPr lang="en-US" sz="1800" baseline="30000" dirty="0">
                <a:solidFill>
                  <a:schemeClr val="tx2"/>
                </a:solidFill>
              </a:rPr>
              <a:t>2</a:t>
            </a:r>
            <a:r>
              <a:rPr lang="en-US" sz="1800" dirty="0">
                <a:solidFill>
                  <a:schemeClr val="tx2"/>
                </a:solidFill>
              </a:rPr>
              <a:t> matrix array #2</a:t>
            </a:r>
          </a:p>
        </p:txBody>
      </p:sp>
    </p:spTree>
    <p:extLst>
      <p:ext uri="{BB962C8B-B14F-4D97-AF65-F5344CB8AC3E}">
        <p14:creationId xmlns:p14="http://schemas.microsoft.com/office/powerpoint/2010/main" val="2898548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97C22-466A-87C7-3FE2-E42B5282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V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A85CD6-ADAD-7569-BF44-630D628D1A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000" y="1968589"/>
            <a:ext cx="10896000" cy="3361694"/>
          </a:xfrm>
        </p:spPr>
        <p:txBody>
          <a:bodyPr/>
          <a:lstStyle/>
          <a:p>
            <a:r>
              <a:rPr lang="en-US" dirty="0"/>
              <a:t>Resolving proton energy</a:t>
            </a:r>
          </a:p>
          <a:p>
            <a:r>
              <a:rPr lang="en-US" dirty="0"/>
              <a:t>PEEK wedge</a:t>
            </a:r>
          </a:p>
          <a:p>
            <a:r>
              <a:rPr lang="en-US" dirty="0"/>
              <a:t>Imaging of biological tissue</a:t>
            </a:r>
          </a:p>
        </p:txBody>
      </p:sp>
    </p:spTree>
    <p:extLst>
      <p:ext uri="{BB962C8B-B14F-4D97-AF65-F5344CB8AC3E}">
        <p14:creationId xmlns:p14="http://schemas.microsoft.com/office/powerpoint/2010/main" val="115484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0A504-6583-1A42-C347-C2297AAC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99" y="530398"/>
            <a:ext cx="11353800" cy="1325563"/>
          </a:xfrm>
        </p:spPr>
        <p:txBody>
          <a:bodyPr/>
          <a:lstStyle/>
          <a:p>
            <a:r>
              <a:rPr lang="de-DE" dirty="0"/>
              <a:t>The Bragg </a:t>
            </a:r>
            <a:r>
              <a:rPr lang="de-DE" dirty="0" err="1"/>
              <a:t>peak</a:t>
            </a:r>
            <a:r>
              <a:rPr lang="de-DE" dirty="0"/>
              <a:t> (1 </a:t>
            </a:r>
            <a:r>
              <a:rPr lang="de-DE" dirty="0" err="1"/>
              <a:t>map</a:t>
            </a:r>
            <a:r>
              <a:rPr lang="de-DE" dirty="0"/>
              <a:t> and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</p:txBody>
      </p:sp>
      <p:pic>
        <p:nvPicPr>
          <p:cNvPr id="4" name="Inhaltsplatzhalter 4" descr="Ein Bild, das Kabel, Stecker und Steckdosen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499683D5-0DEA-5B74-241B-3EBB1189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129" t="54079" r="7022" b="18671"/>
          <a:stretch/>
        </p:blipFill>
        <p:spPr>
          <a:xfrm rot="10800000">
            <a:off x="7483191" y="1916389"/>
            <a:ext cx="3958793" cy="38806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54F2CBB-ECB5-E62E-ECA7-E8FEBD61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1" y="1363165"/>
            <a:ext cx="6672146" cy="51255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8835C4C-3CF4-60C3-D3A3-0D4212653215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6945778-B4D1-A33A-4993-7751E2058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95" y="1363165"/>
            <a:ext cx="6672146" cy="49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49F3F-10C0-C287-F420-40BC4531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Wedge out of PEEK material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590317-7068-709A-8996-C88E1264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45030" y="481013"/>
            <a:ext cx="4438967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C37DDB-8E0E-5220-9D04-601071970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22" y="1443197"/>
            <a:ext cx="331157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67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EDE88-EA18-35CB-9ADE-F29B52DC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PEEK wedge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8DA94F-3B70-4DD4-D6BC-4013FD964C9A}"/>
              </a:ext>
            </a:extLst>
          </p:cNvPr>
          <p:cNvSpPr txBox="1"/>
          <p:nvPr/>
        </p:nvSpPr>
        <p:spPr>
          <a:xfrm>
            <a:off x="0" y="64886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2x64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  <p:pic>
        <p:nvPicPr>
          <p:cNvPr id="6" name="Grafik 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380AC20A-395D-8F9D-51A4-55DCF0C9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17" y="1152000"/>
            <a:ext cx="6673566" cy="50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94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71329-56CE-7B8E-EF43-43B9F3FF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change the energy of the protons?</a:t>
            </a:r>
          </a:p>
        </p:txBody>
      </p:sp>
      <p:pic>
        <p:nvPicPr>
          <p:cNvPr id="5" name="Grafik 4" descr="Ein Bild, das Autoteile, Metall, Rotor, Im Haus enthält.&#10;&#10;Automatisch generierte Beschreibung">
            <a:extLst>
              <a:ext uri="{FF2B5EF4-FFF2-40B4-BE49-F238E27FC236}">
                <a16:creationId xmlns:a16="http://schemas.microsoft.com/office/drawing/2014/main" id="{E233728E-48C4-32A9-BA7F-AD3DF47F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94"/>
          <a:stretch/>
        </p:blipFill>
        <p:spPr>
          <a:xfrm>
            <a:off x="6744320" y="1337041"/>
            <a:ext cx="4380878" cy="4992959"/>
          </a:xfrm>
          <a:prstGeom prst="rect">
            <a:avLst/>
          </a:prstGeom>
        </p:spPr>
      </p:pic>
      <p:pic>
        <p:nvPicPr>
          <p:cNvPr id="10" name="Grafik 9" descr="Ein Bild, das Text, Reihe, Diagramm, Steigung enthält.&#10;&#10;Automatisch generierte Beschreibung">
            <a:extLst>
              <a:ext uri="{FF2B5EF4-FFF2-40B4-BE49-F238E27FC236}">
                <a16:creationId xmlns:a16="http://schemas.microsoft.com/office/drawing/2014/main" id="{D8F0CEC7-1CB2-C79E-0427-2EE27C3D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2763003"/>
            <a:ext cx="4724400" cy="36576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02AEAF9-9E56-FC64-DB14-E88CB6CA1D5E}"/>
              </a:ext>
            </a:extLst>
          </p:cNvPr>
          <p:cNvSpPr txBox="1"/>
          <p:nvPr/>
        </p:nvSpPr>
        <p:spPr>
          <a:xfrm>
            <a:off x="1066802" y="2055117"/>
            <a:ext cx="3970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chemeClr val="tx2"/>
                </a:solidFill>
              </a:rPr>
              <a:t>We have 20 wheel positions = 20 proton energies!</a:t>
            </a:r>
          </a:p>
        </p:txBody>
      </p:sp>
    </p:spTree>
    <p:extLst>
      <p:ext uri="{BB962C8B-B14F-4D97-AF65-F5344CB8AC3E}">
        <p14:creationId xmlns:p14="http://schemas.microsoft.com/office/powerpoint/2010/main" val="1162184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0E897-81D0-B7D1-513D-C82CBDA8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Energy-dependent wedge measurement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A5E1CA1-C97E-47A7-EEF7-E7DE5FF8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68" y="1152000"/>
            <a:ext cx="7481063" cy="5699858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BE1228C-6719-E45E-2EED-A69BEB3EF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468" y="1152000"/>
            <a:ext cx="7481063" cy="569985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2CC0B9D-608B-0139-3CD1-19421227DAA0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9569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5A4BE-A2B8-8D86-4031-F8AA1036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tissue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1284FB-FA86-F556-3C0B-43EFC484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00" y="1246301"/>
            <a:ext cx="8291843" cy="52214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I put this into this category because the mechanism to image tissue is based on our diodes’ energy resolution.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Disclaimer: </a:t>
            </a:r>
            <a:r>
              <a:rPr lang="en-US" sz="2400" u="sng" dirty="0">
                <a:solidFill>
                  <a:schemeClr val="bg2"/>
                </a:solidFill>
              </a:rPr>
              <a:t>No animals were harmed exclusively for our measurements!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Measurement with 2x64 array (1 no signal diode replaced, oversampling)</a:t>
            </a:r>
          </a:p>
          <a:p>
            <a:pPr>
              <a:lnSpc>
                <a:spcPct val="150000"/>
              </a:lnSpc>
            </a:pPr>
            <a:endParaRPr lang="en-US" sz="2400" u="sng" dirty="0">
              <a:solidFill>
                <a:schemeClr val="bg2"/>
              </a:solidFill>
            </a:endParaRPr>
          </a:p>
        </p:txBody>
      </p:sp>
      <p:pic>
        <p:nvPicPr>
          <p:cNvPr id="5" name="Grafik 4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417D5067-41ED-692E-F26A-5B0FAD35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843" y="1152000"/>
            <a:ext cx="2848693" cy="50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3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1C7B227A-3462-762B-EEB9-05C524BA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179" y="902443"/>
            <a:ext cx="2848693" cy="5053114"/>
          </a:xfrm>
          <a:prstGeom prst="rect">
            <a:avLst/>
          </a:prstGeom>
        </p:spPr>
      </p:pic>
      <p:pic>
        <p:nvPicPr>
          <p:cNvPr id="6" name="Grafik 5" descr="Ein Bild, das Text, Screenshot, Farbigkeit enthält.&#10;&#10;Automatisch generierte Beschreibung">
            <a:extLst>
              <a:ext uri="{FF2B5EF4-FFF2-40B4-BE49-F238E27FC236}">
                <a16:creationId xmlns:a16="http://schemas.microsoft.com/office/drawing/2014/main" id="{B1018B2B-513E-EFAB-7559-ED5C03BC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4" y="589939"/>
            <a:ext cx="7957480" cy="6177235"/>
          </a:xfrm>
          <a:prstGeom prst="rect">
            <a:avLst/>
          </a:prstGeom>
        </p:spPr>
      </p:pic>
      <p:pic>
        <p:nvPicPr>
          <p:cNvPr id="8" name="Grafik 7" descr="Ein Bild, das Text, Screenshot, Entwurf, Schwarzweiß enthält.&#10;&#10;Automatisch generierte Beschreibung">
            <a:extLst>
              <a:ext uri="{FF2B5EF4-FFF2-40B4-BE49-F238E27FC236}">
                <a16:creationId xmlns:a16="http://schemas.microsoft.com/office/drawing/2014/main" id="{93662C37-ABF0-238D-0E6E-18CA7C9F1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65" y="513150"/>
            <a:ext cx="7957479" cy="63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BCFDB-2F6D-9DD9-469B-9DD8770D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array designs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9F1EC8-2546-234D-5607-6B4674CFF507}"/>
              </a:ext>
            </a:extLst>
          </p:cNvPr>
          <p:cNvSpPr txBox="1"/>
          <p:nvPr/>
        </p:nvSpPr>
        <p:spPr>
          <a:xfrm>
            <a:off x="624000" y="1460806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</a:rPr>
              <a:t>“Old” 1x64 0.5x0.5 mm</a:t>
            </a:r>
            <a:r>
              <a:rPr lang="en-US" sz="2400" u="sng" baseline="30000" dirty="0">
                <a:solidFill>
                  <a:schemeClr val="tx2"/>
                </a:solidFill>
              </a:rPr>
              <a:t>2</a:t>
            </a:r>
            <a:r>
              <a:rPr lang="en-US" sz="2400" u="sng" dirty="0">
                <a:solidFill>
                  <a:schemeClr val="tx2"/>
                </a:solidFill>
              </a:rPr>
              <a:t> array: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6C4EE0-8BEA-BF5D-14C8-F6B6277C7AA4}"/>
              </a:ext>
            </a:extLst>
          </p:cNvPr>
          <p:cNvSpPr txBox="1"/>
          <p:nvPr/>
        </p:nvSpPr>
        <p:spPr>
          <a:xfrm>
            <a:off x="6732121" y="1460806"/>
            <a:ext cx="4823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</a:rPr>
              <a:t>“New” 1x128 0.5x0.5 mm</a:t>
            </a:r>
            <a:r>
              <a:rPr lang="en-US" sz="2400" u="sng" baseline="30000" dirty="0">
                <a:solidFill>
                  <a:schemeClr val="tx2"/>
                </a:solidFill>
              </a:rPr>
              <a:t>2</a:t>
            </a:r>
            <a:r>
              <a:rPr lang="en-US" sz="2400" u="sng" dirty="0">
                <a:solidFill>
                  <a:schemeClr val="tx2"/>
                </a:solidFill>
              </a:rPr>
              <a:t> diodes:</a:t>
            </a:r>
          </a:p>
        </p:txBody>
      </p:sp>
      <p:pic>
        <p:nvPicPr>
          <p:cNvPr id="6" name="Grafik 5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CCBA7C42-2A74-209B-7002-F5213500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020"/>
            <a:ext cx="6096000" cy="4782497"/>
          </a:xfrm>
          <a:prstGeom prst="rect">
            <a:avLst/>
          </a:prstGeom>
        </p:spPr>
      </p:pic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6185829B-1B6F-3728-2A62-5AB27E6D8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889020"/>
            <a:ext cx="6095999" cy="4733950"/>
          </a:xfrm>
        </p:spPr>
      </p:pic>
      <p:pic>
        <p:nvPicPr>
          <p:cNvPr id="8" name="Inhaltsplatzhalter 4" descr="Ein Bild, das Kreis, Lautsprecher enthält.&#10;&#10;Automatisch generierte Beschreibung">
            <a:extLst>
              <a:ext uri="{FF2B5EF4-FFF2-40B4-BE49-F238E27FC236}">
                <a16:creationId xmlns:a16="http://schemas.microsoft.com/office/drawing/2014/main" id="{6F35D912-32A4-07D2-D4F8-F4BA1A9CC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8501" y="2812387"/>
            <a:ext cx="3693612" cy="27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7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35205-8890-3608-2805-83CC82F2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VI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B5EC52-66A3-0E13-9963-323143325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Comparison with </a:t>
            </a:r>
            <a:r>
              <a:rPr lang="en-US" dirty="0" err="1"/>
              <a:t>Gafchromic</a:t>
            </a:r>
            <a:r>
              <a:rPr lang="en-US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3773371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6A5E9-0ADC-309C-2AE3-4C052077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Gafchromic</a:t>
            </a:r>
            <a:r>
              <a:rPr lang="en-US" dirty="0"/>
              <a:t> images</a:t>
            </a:r>
          </a:p>
        </p:txBody>
      </p:sp>
      <p:pic>
        <p:nvPicPr>
          <p:cNvPr id="5" name="Grafik 4" descr="Ein Bild, das Kreis, Schwarz, Schwarzweiß, Rahmen enthält.&#10;&#10;Automatisch generierte Beschreibung">
            <a:extLst>
              <a:ext uri="{FF2B5EF4-FFF2-40B4-BE49-F238E27FC236}">
                <a16:creationId xmlns:a16="http://schemas.microsoft.com/office/drawing/2014/main" id="{CB5D35A5-5964-C88C-ED94-A3CCB60E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25" y="1675780"/>
            <a:ext cx="3721100" cy="4064000"/>
          </a:xfrm>
          <a:prstGeom prst="rect">
            <a:avLst/>
          </a:prstGeom>
        </p:spPr>
      </p:pic>
      <p:pic>
        <p:nvPicPr>
          <p:cNvPr id="7" name="Grafik 6" descr="Ein Bild, das Uhr, Schwarzweiß, Screenshot, monochrom enthält.&#10;&#10;Automatisch generierte Beschreibung">
            <a:extLst>
              <a:ext uri="{FF2B5EF4-FFF2-40B4-BE49-F238E27FC236}">
                <a16:creationId xmlns:a16="http://schemas.microsoft.com/office/drawing/2014/main" id="{9A9C6FBA-11EB-58A5-E48F-0B544085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399" y="1675780"/>
            <a:ext cx="3581400" cy="4064000"/>
          </a:xfrm>
          <a:prstGeom prst="rect">
            <a:avLst/>
          </a:prstGeom>
        </p:spPr>
      </p:pic>
      <p:pic>
        <p:nvPicPr>
          <p:cNvPr id="9" name="Grafik 8" descr="Ein Bild, das Rechteck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33F918BD-0841-F435-002C-44B00071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73" y="1675780"/>
            <a:ext cx="3962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20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1F1E3-4091-2880-5402-0A6AAA1D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to obtain a comparable response</a:t>
            </a:r>
          </a:p>
        </p:txBody>
      </p:sp>
      <p:pic>
        <p:nvPicPr>
          <p:cNvPr id="5" name="Grafik 4" descr="Ein Bild, das Diagramm, Screenshot, Text, Kreis enthält.&#10;&#10;Automatisch generierte Beschreibung">
            <a:extLst>
              <a:ext uri="{FF2B5EF4-FFF2-40B4-BE49-F238E27FC236}">
                <a16:creationId xmlns:a16="http://schemas.microsoft.com/office/drawing/2014/main" id="{A8726034-DA6A-96FB-8F5B-41A96420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270"/>
            <a:ext cx="7303797" cy="5725730"/>
          </a:xfrm>
          <a:prstGeom prst="rect">
            <a:avLst/>
          </a:prstGeom>
        </p:spPr>
      </p:pic>
      <p:pic>
        <p:nvPicPr>
          <p:cNvPr id="7" name="Grafik 6" descr="Ein Bild, das Text, Screenshot, Kreis, orange enthält.&#10;&#10;Automatisch generierte Beschreibung">
            <a:extLst>
              <a:ext uri="{FF2B5EF4-FFF2-40B4-BE49-F238E27FC236}">
                <a16:creationId xmlns:a16="http://schemas.microsoft.com/office/drawing/2014/main" id="{682B959A-2734-1DC3-43F4-71E2A052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45" y="2176200"/>
            <a:ext cx="4559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03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A5412-6139-4B6D-84D5-82DCBB839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3CD508-3096-62DE-C967-BF4EC258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qualitative comparisons</a:t>
            </a:r>
          </a:p>
        </p:txBody>
      </p:sp>
      <p:pic>
        <p:nvPicPr>
          <p:cNvPr id="8" name="Grafik 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DFDE315-B16E-DFDC-3E36-66088E70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000"/>
            <a:ext cx="6096000" cy="5304073"/>
          </a:xfrm>
          <a:prstGeom prst="rect">
            <a:avLst/>
          </a:prstGeom>
        </p:spPr>
      </p:pic>
      <p:pic>
        <p:nvPicPr>
          <p:cNvPr id="10" name="Grafik 9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5F8590E5-87A3-F47C-D13E-645AE5E3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2354"/>
            <a:ext cx="6096000" cy="466927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8CD254D-BC7B-D634-ED6E-970EFCCAB07F}"/>
              </a:ext>
            </a:extLst>
          </p:cNvPr>
          <p:cNvSpPr txBox="1"/>
          <p:nvPr/>
        </p:nvSpPr>
        <p:spPr>
          <a:xfrm>
            <a:off x="0" y="64886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2x64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324592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D9E9C-07DE-2DBB-BD4A-2FFFE233D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qualitative comparisons</a:t>
            </a:r>
          </a:p>
        </p:txBody>
      </p:sp>
      <p:pic>
        <p:nvPicPr>
          <p:cNvPr id="5" name="Inhaltsplatzhalter 4" descr="Ein Bild, das Text, Screenshot, orange enthält.&#10;&#10;Automatisch generierte Beschreibung">
            <a:extLst>
              <a:ext uri="{FF2B5EF4-FFF2-40B4-BE49-F238E27FC236}">
                <a16:creationId xmlns:a16="http://schemas.microsoft.com/office/drawing/2014/main" id="{8568D0E7-ED12-A080-8E8E-79E696D42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2000"/>
            <a:ext cx="6096000" cy="5435443"/>
          </a:xfrm>
        </p:spPr>
      </p:pic>
      <p:pic>
        <p:nvPicPr>
          <p:cNvPr id="7" name="Grafik 6" descr="Ein Bild, das Text, Screenshot, Symbol enthält.&#10;&#10;Automatisch generierte Beschreibung">
            <a:extLst>
              <a:ext uri="{FF2B5EF4-FFF2-40B4-BE49-F238E27FC236}">
                <a16:creationId xmlns:a16="http://schemas.microsoft.com/office/drawing/2014/main" id="{52E93C50-D01D-44EB-48FE-5EBC7634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1799"/>
            <a:ext cx="6100688" cy="4735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461423-7CBC-7266-7032-9FD61BF63BCD}"/>
              </a:ext>
            </a:extLst>
          </p:cNvPr>
          <p:cNvSpPr txBox="1"/>
          <p:nvPr/>
        </p:nvSpPr>
        <p:spPr>
          <a:xfrm>
            <a:off x="0" y="64886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2x64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2031616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7A7AE-4F18-968A-BE75-BB46263E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exposure?</a:t>
            </a:r>
          </a:p>
        </p:txBody>
      </p:sp>
      <p:pic>
        <p:nvPicPr>
          <p:cNvPr id="7" name="Grafik 6" descr="Ein Bild, das Text, Screenshot, Farbigkeit, Diagramm enthält.&#10;&#10;Automatisch generierte Beschreibung">
            <a:extLst>
              <a:ext uri="{FF2B5EF4-FFF2-40B4-BE49-F238E27FC236}">
                <a16:creationId xmlns:a16="http://schemas.microsoft.com/office/drawing/2014/main" id="{FDDACF9C-99D5-384E-914D-225825C1C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1070"/>
            <a:ext cx="6098183" cy="4670949"/>
          </a:xfrm>
          <a:prstGeom prst="rect">
            <a:avLst/>
          </a:prstGeom>
        </p:spPr>
      </p:pic>
      <p:pic>
        <p:nvPicPr>
          <p:cNvPr id="11" name="Inhaltsplatzhalter 10" descr="Ein Bild, das Text, Screenshot, Farbigkeit enthält.&#10;&#10;Automatisch generierte Beschreibung">
            <a:extLst>
              <a:ext uri="{FF2B5EF4-FFF2-40B4-BE49-F238E27FC236}">
                <a16:creationId xmlns:a16="http://schemas.microsoft.com/office/drawing/2014/main" id="{8588A704-7B49-7670-4048-4094A676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52000"/>
            <a:ext cx="6096000" cy="5401994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009BE19-BB02-5B37-D94F-7347C66E11BD}"/>
              </a:ext>
            </a:extLst>
          </p:cNvPr>
          <p:cNvSpPr txBox="1"/>
          <p:nvPr/>
        </p:nvSpPr>
        <p:spPr>
          <a:xfrm>
            <a:off x="0" y="64886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2x64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3748982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585DA0-B04D-9B65-041D-F2C33759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resolution?</a:t>
            </a:r>
          </a:p>
        </p:txBody>
      </p:sp>
      <p:pic>
        <p:nvPicPr>
          <p:cNvPr id="5" name="Grafik 4" descr="Ein Bild, das Text, Screenshot, Rechteck enthält.&#10;&#10;Automatisch generierte Beschreibung">
            <a:extLst>
              <a:ext uri="{FF2B5EF4-FFF2-40B4-BE49-F238E27FC236}">
                <a16:creationId xmlns:a16="http://schemas.microsoft.com/office/drawing/2014/main" id="{11E4574A-A0A2-7C6F-93F0-6CBEFEA9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873"/>
            <a:ext cx="6096000" cy="5074127"/>
          </a:xfrm>
          <a:prstGeom prst="rect">
            <a:avLst/>
          </a:prstGeom>
        </p:spPr>
      </p:pic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308FD1F8-14B1-F5C0-9101-66A7DE6C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8297"/>
            <a:ext cx="6096000" cy="466927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98B9E7C-E61A-C065-B6E3-F6E6A7AF01B1}"/>
              </a:ext>
            </a:extLst>
          </p:cNvPr>
          <p:cNvSpPr txBox="1"/>
          <p:nvPr/>
        </p:nvSpPr>
        <p:spPr>
          <a:xfrm>
            <a:off x="0" y="64886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2x64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884522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2DA6C-1CE2-7BB2-C321-19004CF5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finally one quantitative comparison</a:t>
            </a:r>
          </a:p>
        </p:txBody>
      </p:sp>
      <p:pic>
        <p:nvPicPr>
          <p:cNvPr id="4" name="Grafik 3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44247F78-FAE1-76FA-3C7E-3A8F6D63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372"/>
            <a:ext cx="6099091" cy="4732628"/>
          </a:xfrm>
          <a:prstGeom prst="rect">
            <a:avLst/>
          </a:prstGeom>
        </p:spPr>
      </p:pic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3D6DBCF-41DD-62B9-3B0C-42FFA4EC8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7372"/>
            <a:ext cx="6016834" cy="46183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EDC1C68-290C-D139-32C6-1B044F23C7CF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2643196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8">
            <a:extLst>
              <a:ext uri="{FF2B5EF4-FFF2-40B4-BE49-F238E27FC236}">
                <a16:creationId xmlns:a16="http://schemas.microsoft.com/office/drawing/2014/main" id="{4FA6318E-2932-5012-DF1D-D49F3ED8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03" y="159269"/>
            <a:ext cx="4603686" cy="2433069"/>
          </a:xfrm>
          <a:prstGeom prst="rect">
            <a:avLst/>
          </a:prstGeom>
        </p:spPr>
      </p:pic>
      <p:sp>
        <p:nvSpPr>
          <p:cNvPr id="8" name="ZoneTexte 9">
            <a:extLst>
              <a:ext uri="{FF2B5EF4-FFF2-40B4-BE49-F238E27FC236}">
                <a16:creationId xmlns:a16="http://schemas.microsoft.com/office/drawing/2014/main" id="{E8D85409-4392-377B-C3AC-B23124DD5030}"/>
              </a:ext>
            </a:extLst>
          </p:cNvPr>
          <p:cNvSpPr txBox="1"/>
          <p:nvPr/>
        </p:nvSpPr>
        <p:spPr>
          <a:xfrm>
            <a:off x="3976018" y="818959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9" name="ZoneTexte 10">
            <a:extLst>
              <a:ext uri="{FF2B5EF4-FFF2-40B4-BE49-F238E27FC236}">
                <a16:creationId xmlns:a16="http://schemas.microsoft.com/office/drawing/2014/main" id="{29E70074-C486-BCDA-B208-AB382FA936A0}"/>
              </a:ext>
            </a:extLst>
          </p:cNvPr>
          <p:cNvSpPr txBox="1"/>
          <p:nvPr/>
        </p:nvSpPr>
        <p:spPr>
          <a:xfrm>
            <a:off x="7752063" y="871213"/>
            <a:ext cx="269018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pic>
        <p:nvPicPr>
          <p:cNvPr id="10" name="Image 12">
            <a:extLst>
              <a:ext uri="{FF2B5EF4-FFF2-40B4-BE49-F238E27FC236}">
                <a16:creationId xmlns:a16="http://schemas.microsoft.com/office/drawing/2014/main" id="{08463F6F-D380-6CB1-5FF5-68C9056C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46" y="2895516"/>
            <a:ext cx="4603686" cy="2433069"/>
          </a:xfrm>
          <a:prstGeom prst="rect">
            <a:avLst/>
          </a:prstGeom>
        </p:spPr>
      </p:pic>
      <p:sp>
        <p:nvSpPr>
          <p:cNvPr id="11" name="ZoneTexte 13">
            <a:extLst>
              <a:ext uri="{FF2B5EF4-FFF2-40B4-BE49-F238E27FC236}">
                <a16:creationId xmlns:a16="http://schemas.microsoft.com/office/drawing/2014/main" id="{07F283CF-11D6-BEBE-2F31-4A78950B8F36}"/>
              </a:ext>
            </a:extLst>
          </p:cNvPr>
          <p:cNvSpPr txBox="1"/>
          <p:nvPr/>
        </p:nvSpPr>
        <p:spPr>
          <a:xfrm>
            <a:off x="3860461" y="3713865"/>
            <a:ext cx="288975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7AAF2E4E-E2DC-24F9-7727-BADC02D33EEF}"/>
              </a:ext>
            </a:extLst>
          </p:cNvPr>
          <p:cNvSpPr txBox="1"/>
          <p:nvPr/>
        </p:nvSpPr>
        <p:spPr>
          <a:xfrm>
            <a:off x="7692494" y="3723803"/>
            <a:ext cx="284984" cy="2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20498D3-1ED5-4D6F-2458-EAA95FA84906}"/>
              </a:ext>
            </a:extLst>
          </p:cNvPr>
          <p:cNvGrpSpPr/>
          <p:nvPr/>
        </p:nvGrpSpPr>
        <p:grpSpPr>
          <a:xfrm>
            <a:off x="0" y="43734"/>
            <a:ext cx="2388348" cy="3102164"/>
            <a:chOff x="272161" y="1656103"/>
            <a:chExt cx="2388348" cy="310216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FDDCC31-3B7B-28C8-BA71-9C5A03967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58" t="6621" b="26164"/>
            <a:stretch/>
          </p:blipFill>
          <p:spPr>
            <a:xfrm>
              <a:off x="272161" y="1656103"/>
              <a:ext cx="2388348" cy="3102164"/>
            </a:xfrm>
            <a:prstGeom prst="rect">
              <a:avLst/>
            </a:prstGeom>
          </p:spPr>
        </p:pic>
        <p:cxnSp>
          <p:nvCxnSpPr>
            <p:cNvPr id="6" name="Connecteur droit 6">
              <a:extLst>
                <a:ext uri="{FF2B5EF4-FFF2-40B4-BE49-F238E27FC236}">
                  <a16:creationId xmlns:a16="http://schemas.microsoft.com/office/drawing/2014/main" id="{3C48A98A-1A8B-8450-2420-F5E0AEB2BAAE}"/>
                </a:ext>
              </a:extLst>
            </p:cNvPr>
            <p:cNvCxnSpPr/>
            <p:nvPr/>
          </p:nvCxnSpPr>
          <p:spPr>
            <a:xfrm>
              <a:off x="1435716" y="2324312"/>
              <a:ext cx="0" cy="202091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7">
              <a:extLst>
                <a:ext uri="{FF2B5EF4-FFF2-40B4-BE49-F238E27FC236}">
                  <a16:creationId xmlns:a16="http://schemas.microsoft.com/office/drawing/2014/main" id="{9D0099BF-6D52-31FA-D030-72D0CE6C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07" y="3242180"/>
              <a:ext cx="1936705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 descr="Ein Bild, das Diagramm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BCEBE6A5-3AED-7D4D-A256-AE0E764C7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2798"/>
            <a:ext cx="2991561" cy="2321321"/>
          </a:xfrm>
          <a:prstGeom prst="rect">
            <a:avLst/>
          </a:prstGeom>
        </p:spPr>
      </p:pic>
      <p:pic>
        <p:nvPicPr>
          <p:cNvPr id="19" name="Grafik 1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46AA371F-965B-94E1-F93D-5E5BACC5C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817" y="2839383"/>
            <a:ext cx="3707183" cy="2845514"/>
          </a:xfrm>
          <a:prstGeom prst="rect">
            <a:avLst/>
          </a:prstGeom>
        </p:spPr>
      </p:pic>
      <p:pic>
        <p:nvPicPr>
          <p:cNvPr id="21" name="Grafik 2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578520B1-14EB-2BB2-455F-6A9436F7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816" y="-5331"/>
            <a:ext cx="3707183" cy="284551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561DCC1-041D-23BB-2253-6DB82463523E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2648152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7A1E156-F15E-C0AB-DE00-F9AD9006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59" y="20706"/>
            <a:ext cx="3666375" cy="2814191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0466D23-29D0-3978-466B-C2FA30A82317}"/>
              </a:ext>
            </a:extLst>
          </p:cNvPr>
          <p:cNvGrpSpPr/>
          <p:nvPr/>
        </p:nvGrpSpPr>
        <p:grpSpPr>
          <a:xfrm>
            <a:off x="591875" y="2785559"/>
            <a:ext cx="3163341" cy="3752448"/>
            <a:chOff x="3436346" y="159269"/>
            <a:chExt cx="4719243" cy="5169316"/>
          </a:xfrm>
        </p:grpSpPr>
        <p:pic>
          <p:nvPicPr>
            <p:cNvPr id="5" name="Image 8">
              <a:extLst>
                <a:ext uri="{FF2B5EF4-FFF2-40B4-BE49-F238E27FC236}">
                  <a16:creationId xmlns:a16="http://schemas.microsoft.com/office/drawing/2014/main" id="{B2829573-4F06-556C-22B7-FDE0A793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1903" y="159269"/>
              <a:ext cx="4603686" cy="2433069"/>
            </a:xfrm>
            <a:prstGeom prst="rect">
              <a:avLst/>
            </a:prstGeom>
          </p:spPr>
        </p:pic>
        <p:sp>
          <p:nvSpPr>
            <p:cNvPr id="6" name="ZoneTexte 9">
              <a:extLst>
                <a:ext uri="{FF2B5EF4-FFF2-40B4-BE49-F238E27FC236}">
                  <a16:creationId xmlns:a16="http://schemas.microsoft.com/office/drawing/2014/main" id="{1F2CA70E-F29D-7A40-126E-F33A605F845C}"/>
                </a:ext>
              </a:extLst>
            </p:cNvPr>
            <p:cNvSpPr txBox="1"/>
            <p:nvPr/>
          </p:nvSpPr>
          <p:spPr>
            <a:xfrm>
              <a:off x="3976018" y="818959"/>
              <a:ext cx="288975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7" name="ZoneTexte 10">
              <a:extLst>
                <a:ext uri="{FF2B5EF4-FFF2-40B4-BE49-F238E27FC236}">
                  <a16:creationId xmlns:a16="http://schemas.microsoft.com/office/drawing/2014/main" id="{2D66B02F-52EB-3797-DBC9-242DB4E17187}"/>
                </a:ext>
              </a:extLst>
            </p:cNvPr>
            <p:cNvSpPr txBox="1"/>
            <p:nvPr/>
          </p:nvSpPr>
          <p:spPr>
            <a:xfrm>
              <a:off x="7752063" y="871213"/>
              <a:ext cx="269018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  <p:pic>
          <p:nvPicPr>
            <p:cNvPr id="8" name="Image 12">
              <a:extLst>
                <a:ext uri="{FF2B5EF4-FFF2-40B4-BE49-F238E27FC236}">
                  <a16:creationId xmlns:a16="http://schemas.microsoft.com/office/drawing/2014/main" id="{77B88600-5368-859C-F1CB-6CDFB9ECB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6346" y="2895516"/>
              <a:ext cx="4603686" cy="2433069"/>
            </a:xfrm>
            <a:prstGeom prst="rect">
              <a:avLst/>
            </a:prstGeom>
          </p:spPr>
        </p:pic>
        <p:sp>
          <p:nvSpPr>
            <p:cNvPr id="9" name="ZoneTexte 13">
              <a:extLst>
                <a:ext uri="{FF2B5EF4-FFF2-40B4-BE49-F238E27FC236}">
                  <a16:creationId xmlns:a16="http://schemas.microsoft.com/office/drawing/2014/main" id="{F47ED1F4-B7F6-9DB8-9F7A-153141AA99CB}"/>
                </a:ext>
              </a:extLst>
            </p:cNvPr>
            <p:cNvSpPr txBox="1"/>
            <p:nvPr/>
          </p:nvSpPr>
          <p:spPr>
            <a:xfrm>
              <a:off x="3860461" y="3713865"/>
              <a:ext cx="288975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</a:t>
              </a:r>
            </a:p>
          </p:txBody>
        </p:sp>
        <p:sp>
          <p:nvSpPr>
            <p:cNvPr id="10" name="ZoneTexte 14">
              <a:extLst>
                <a:ext uri="{FF2B5EF4-FFF2-40B4-BE49-F238E27FC236}">
                  <a16:creationId xmlns:a16="http://schemas.microsoft.com/office/drawing/2014/main" id="{F84D6BAB-E4DD-0B76-8199-8D1C5A0EFE7D}"/>
                </a:ext>
              </a:extLst>
            </p:cNvPr>
            <p:cNvSpPr txBox="1"/>
            <p:nvPr/>
          </p:nvSpPr>
          <p:spPr>
            <a:xfrm>
              <a:off x="7692494" y="3723803"/>
              <a:ext cx="284984" cy="278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50D2753C-9771-9EEA-D70F-9C4E1D05DC88}"/>
              </a:ext>
            </a:extLst>
          </p:cNvPr>
          <p:cNvSpPr txBox="1"/>
          <p:nvPr/>
        </p:nvSpPr>
        <p:spPr>
          <a:xfrm>
            <a:off x="4154048" y="63835"/>
            <a:ext cx="8037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</a:rPr>
              <a:t>Norm all </a:t>
            </a:r>
            <a:r>
              <a:rPr lang="de-DE" sz="2000" dirty="0" err="1">
                <a:solidFill>
                  <a:schemeClr val="tx2"/>
                </a:solidFill>
              </a:rPr>
              <a:t>to</a:t>
            </a:r>
            <a:r>
              <a:rPr lang="de-DE" sz="2000" dirty="0">
                <a:solidFill>
                  <a:schemeClr val="tx2"/>
                </a:solidFill>
              </a:rPr>
              <a:t> 1 and </a:t>
            </a:r>
            <a:r>
              <a:rPr lang="de-DE" sz="2000" dirty="0" err="1">
                <a:solidFill>
                  <a:schemeClr val="tx2"/>
                </a:solidFill>
              </a:rPr>
              <a:t>align</a:t>
            </a:r>
            <a:r>
              <a:rPr lang="de-DE" sz="2000" dirty="0">
                <a:solidFill>
                  <a:schemeClr val="tx2"/>
                </a:solidFill>
              </a:rPr>
              <a:t> x-</a:t>
            </a:r>
            <a:r>
              <a:rPr lang="de-DE" sz="2000" dirty="0" err="1">
                <a:solidFill>
                  <a:schemeClr val="tx2"/>
                </a:solidFill>
              </a:rPr>
              <a:t>axes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to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get</a:t>
            </a:r>
            <a:r>
              <a:rPr lang="de-DE" sz="2000" dirty="0">
                <a:solidFill>
                  <a:schemeClr val="tx2"/>
                </a:solidFill>
              </a:rPr>
              <a:t> a quantitative </a:t>
            </a:r>
            <a:r>
              <a:rPr lang="de-DE" sz="2000" dirty="0" err="1">
                <a:solidFill>
                  <a:schemeClr val="tx2"/>
                </a:solidFill>
              </a:rPr>
              <a:t>comparison</a:t>
            </a:r>
            <a:r>
              <a:rPr lang="de-DE" sz="2000" dirty="0">
                <a:solidFill>
                  <a:schemeClr val="tx2"/>
                </a:solidFill>
              </a:rPr>
              <a:t>!</a:t>
            </a:r>
          </a:p>
          <a:p>
            <a:r>
              <a:rPr lang="de-DE" sz="2000" dirty="0">
                <a:solidFill>
                  <a:schemeClr val="tx2"/>
                </a:solidFill>
              </a:rPr>
              <a:t>Data </a:t>
            </a:r>
            <a:r>
              <a:rPr lang="de-DE" sz="2000" dirty="0" err="1">
                <a:solidFill>
                  <a:schemeClr val="tx2"/>
                </a:solidFill>
              </a:rPr>
              <a:t>from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Gafchromic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extracted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with</a:t>
            </a:r>
            <a:r>
              <a:rPr lang="de-DE" sz="2000" dirty="0">
                <a:solidFill>
                  <a:schemeClr val="tx2"/>
                </a:solidFill>
              </a:rPr>
              <a:t> online </a:t>
            </a:r>
            <a:r>
              <a:rPr lang="de-DE" sz="2000" dirty="0" err="1">
                <a:solidFill>
                  <a:schemeClr val="tx2"/>
                </a:solidFill>
              </a:rPr>
              <a:t>tool</a:t>
            </a:r>
            <a:r>
              <a:rPr lang="de-DE" sz="2000" dirty="0">
                <a:solidFill>
                  <a:schemeClr val="tx2"/>
                </a:solidFill>
              </a:rPr>
              <a:t> – </a:t>
            </a:r>
            <a:r>
              <a:rPr lang="de-DE" sz="2000" dirty="0" err="1">
                <a:solidFill>
                  <a:schemeClr val="tx2"/>
                </a:solidFill>
              </a:rPr>
              <a:t>points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aligned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by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hand</a:t>
            </a:r>
            <a:endParaRPr lang="de-DE" sz="2000" dirty="0">
              <a:solidFill>
                <a:schemeClr val="tx2"/>
              </a:solidFill>
            </a:endParaRPr>
          </a:p>
          <a:p>
            <a:r>
              <a:rPr lang="de-DE" sz="2000" dirty="0">
                <a:solidFill>
                  <a:schemeClr val="tx2"/>
                </a:solidFill>
              </a:rPr>
              <a:t>(</a:t>
            </a:r>
            <a:r>
              <a:rPr lang="de-DE" sz="2000" dirty="0" err="1">
                <a:solidFill>
                  <a:schemeClr val="tx2"/>
                </a:solidFill>
              </a:rPr>
              <a:t>without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investing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several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hours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this</a:t>
            </a:r>
            <a:r>
              <a:rPr lang="de-DE" sz="2000" dirty="0">
                <a:solidFill>
                  <a:schemeClr val="tx2"/>
                </a:solidFill>
              </a:rPr>
              <a:t> at least </a:t>
            </a:r>
            <a:r>
              <a:rPr lang="de-DE" sz="2000" dirty="0" err="1">
                <a:solidFill>
                  <a:schemeClr val="tx2"/>
                </a:solidFill>
              </a:rPr>
              <a:t>gives</a:t>
            </a:r>
            <a:r>
              <a:rPr lang="de-DE" sz="2000" dirty="0">
                <a:solidFill>
                  <a:schemeClr val="tx2"/>
                </a:solidFill>
              </a:rPr>
              <a:t> a nice </a:t>
            </a:r>
            <a:r>
              <a:rPr lang="de-DE" sz="2000" dirty="0" err="1">
                <a:solidFill>
                  <a:schemeClr val="tx2"/>
                </a:solidFill>
              </a:rPr>
              <a:t>idea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of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the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data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curve</a:t>
            </a:r>
            <a:r>
              <a:rPr lang="de-DE" sz="20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16" name="Grafik 15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3ADC9D5-9726-239F-4EC4-FF05FFAD1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048" y="1695051"/>
            <a:ext cx="6646362" cy="519990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40E4320-B09C-0CBF-B656-1570E77DC594}"/>
              </a:ext>
            </a:extLst>
          </p:cNvPr>
          <p:cNvSpPr txBox="1"/>
          <p:nvPr/>
        </p:nvSpPr>
        <p:spPr>
          <a:xfrm>
            <a:off x="10684043" y="2072450"/>
            <a:ext cx="150795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Looks </a:t>
            </a:r>
            <a:r>
              <a:rPr lang="de-DE" dirty="0" err="1">
                <a:solidFill>
                  <a:schemeClr val="tx2"/>
                </a:solidFill>
              </a:rPr>
              <a:t>excellent</a:t>
            </a:r>
            <a:r>
              <a:rPr lang="de-DE" dirty="0">
                <a:solidFill>
                  <a:schemeClr val="tx2"/>
                </a:solidFill>
              </a:rPr>
              <a:t>, and </a:t>
            </a:r>
            <a:r>
              <a:rPr lang="de-DE" dirty="0" err="1">
                <a:solidFill>
                  <a:schemeClr val="tx2"/>
                </a:solidFill>
              </a:rPr>
              <a:t>it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seems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that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our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normed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response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can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be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compared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to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the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response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the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gafchromic</a:t>
            </a:r>
            <a:r>
              <a:rPr lang="de-DE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CE3957-9C9F-C6C5-255B-0C2B9B514B6D}"/>
              </a:ext>
            </a:extLst>
          </p:cNvPr>
          <p:cNvSpPr txBox="1"/>
          <p:nvPr/>
        </p:nvSpPr>
        <p:spPr>
          <a:xfrm>
            <a:off x="0" y="6488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1x128 0.5x0.5 mm</a:t>
            </a:r>
            <a:r>
              <a:rPr lang="en-US" sz="1800" baseline="30000" dirty="0">
                <a:solidFill>
                  <a:schemeClr val="tx2"/>
                </a:solidFill>
              </a:rPr>
              <a:t>2 </a:t>
            </a:r>
            <a:r>
              <a:rPr lang="en-US" sz="1800" dirty="0">
                <a:solidFill>
                  <a:schemeClr val="tx2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42664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2A783-2DFA-99D2-0FF5-5F1578FD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just compare the raw data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49441A-5278-7B9A-D5B0-7C7E86D9AA40}"/>
              </a:ext>
            </a:extLst>
          </p:cNvPr>
          <p:cNvSpPr txBox="1"/>
          <p:nvPr/>
        </p:nvSpPr>
        <p:spPr>
          <a:xfrm>
            <a:off x="624000" y="1460806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</a:rPr>
              <a:t>“Old” 1x64 0.5x0.5 mm</a:t>
            </a:r>
            <a:r>
              <a:rPr lang="en-US" sz="2400" u="sng" baseline="30000" dirty="0">
                <a:solidFill>
                  <a:schemeClr val="tx2"/>
                </a:solidFill>
              </a:rPr>
              <a:t>2</a:t>
            </a:r>
            <a:r>
              <a:rPr lang="en-US" sz="2400" u="sng" dirty="0">
                <a:solidFill>
                  <a:schemeClr val="tx2"/>
                </a:solidFill>
              </a:rPr>
              <a:t> array: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B2DDBBC-F25C-8829-379D-9AB6BA41C6DD}"/>
              </a:ext>
            </a:extLst>
          </p:cNvPr>
          <p:cNvSpPr txBox="1"/>
          <p:nvPr/>
        </p:nvSpPr>
        <p:spPr>
          <a:xfrm>
            <a:off x="6732122" y="1460806"/>
            <a:ext cx="4823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</a:rPr>
              <a:t>“New” 1x128 0.5x0.5 mm</a:t>
            </a:r>
            <a:r>
              <a:rPr lang="en-US" sz="2400" u="sng" baseline="30000" dirty="0">
                <a:solidFill>
                  <a:schemeClr val="tx2"/>
                </a:solidFill>
              </a:rPr>
              <a:t>2</a:t>
            </a:r>
            <a:r>
              <a:rPr lang="en-US" sz="2400" u="sng" dirty="0">
                <a:solidFill>
                  <a:schemeClr val="tx2"/>
                </a:solidFill>
              </a:rPr>
              <a:t> diodes:</a:t>
            </a:r>
          </a:p>
        </p:txBody>
      </p:sp>
      <p:pic>
        <p:nvPicPr>
          <p:cNvPr id="7" name="Grafik 6" descr="Ein Bild, das Screenshot, Text, Farbigkeit, Diagramm enthält.&#10;&#10;Automatisch generierte Beschreibung">
            <a:extLst>
              <a:ext uri="{FF2B5EF4-FFF2-40B4-BE49-F238E27FC236}">
                <a16:creationId xmlns:a16="http://schemas.microsoft.com/office/drawing/2014/main" id="{EDA82DDC-2F95-A230-DF15-D4CBCFB9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003"/>
            <a:ext cx="6096000" cy="4644572"/>
          </a:xfrm>
          <a:prstGeom prst="rect">
            <a:avLst/>
          </a:prstGeom>
        </p:spPr>
      </p:pic>
      <p:pic>
        <p:nvPicPr>
          <p:cNvPr id="11" name="Grafik 10" descr="Ein Bild, das Screenshot, Text, Diagramm, Farbigkeit enthält.&#10;&#10;Automatisch generierte Beschreibung">
            <a:extLst>
              <a:ext uri="{FF2B5EF4-FFF2-40B4-BE49-F238E27FC236}">
                <a16:creationId xmlns:a16="http://schemas.microsoft.com/office/drawing/2014/main" id="{7342DEE9-2A88-3342-3D0D-1A0B6ECE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2003"/>
            <a:ext cx="6096000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2F144-DE69-7333-F95A-61C3C1F6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VII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23B004-9366-51FB-8DC4-51B385EBF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6600" dirty="0"/>
              <a:t>Outlook: </a:t>
            </a:r>
          </a:p>
          <a:p>
            <a:r>
              <a:rPr lang="de-DE" sz="6600" dirty="0" err="1"/>
              <a:t>Results</a:t>
            </a:r>
            <a:r>
              <a:rPr lang="de-DE" sz="6600" dirty="0"/>
              <a:t> I </a:t>
            </a:r>
            <a:r>
              <a:rPr lang="de-DE" sz="6600" dirty="0" err="1"/>
              <a:t>haven‘t</a:t>
            </a:r>
            <a:r>
              <a:rPr lang="de-DE" sz="6600" dirty="0"/>
              <a:t> </a:t>
            </a:r>
            <a:r>
              <a:rPr lang="de-DE" sz="6600" dirty="0" err="1"/>
              <a:t>shown</a:t>
            </a:r>
            <a:r>
              <a:rPr lang="de-DE" sz="6600" dirty="0"/>
              <a:t>  Future </a:t>
            </a:r>
            <a:r>
              <a:rPr lang="de-DE" sz="6600" dirty="0" err="1"/>
              <a:t>plans</a:t>
            </a:r>
            <a:endParaRPr lang="de-DE" sz="6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44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B904D-3404-672D-FAF7-EAAF15C1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shown / results not ready yet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556652-A763-A389-B292-E7AF23D24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Energy dependent imaging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Voltage dependent imaging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Super-resolution: Can we improve our images by oversampling?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More movies / images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 err="1"/>
              <a:t>Gafchromic</a:t>
            </a:r>
            <a:r>
              <a:rPr lang="en-US" sz="2800" b="0" dirty="0"/>
              <a:t> difference maps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How many samples do we need to get good measurements?</a:t>
            </a:r>
          </a:p>
          <a:p>
            <a:pPr>
              <a:lnSpc>
                <a:spcPct val="100000"/>
              </a:lnSpc>
            </a:pPr>
            <a:r>
              <a:rPr lang="en-US" sz="2800" b="0" dirty="0"/>
              <a:t>And even more different things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821920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8D9E40-4FB5-A3D5-C57B-260263B9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A2DA37-DBF0-FBCB-C41D-811F56FD5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Using a simulation software for validation (GEANT4 interfaced by GATE)</a:t>
            </a:r>
          </a:p>
          <a:p>
            <a:pPr marL="65489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Deposited energy = signal?</a:t>
            </a:r>
          </a:p>
          <a:p>
            <a:pPr marL="65489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Projection on to other facilities (e.g. more energy)</a:t>
            </a:r>
          </a:p>
          <a:p>
            <a:pPr marL="65489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Contributions to</a:t>
            </a:r>
            <a:r>
              <a:rPr lang="en-US" sz="2800" dirty="0"/>
              <a:t> energy deposition</a:t>
            </a:r>
          </a:p>
          <a:p>
            <a:pPr marL="654892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Possible damage channels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Long-term irradiation damage studies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Measuring at other facilities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Detecting carbon ions?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u="sng" dirty="0"/>
              <a:t>Important: Getting the new readout circuits!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40355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91AE5-4BF2-B70B-263F-799D72AD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difference?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DF681E-AC66-6527-CAA0-268853DE0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00" y="1223999"/>
            <a:ext cx="6831767" cy="52214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quality (fewer fabrication steps)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Impact of metal ”fan out” on </a:t>
            </a:r>
            <a:r>
              <a:rPr lang="en-US" dirty="0" err="1"/>
              <a:t>GaN</a:t>
            </a:r>
            <a:r>
              <a:rPr lang="en-US" dirty="0"/>
              <a:t> wafer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observe a transfer of irradiation-induced electrons between lines of “fan out”!</a:t>
            </a:r>
          </a:p>
          <a:p>
            <a:r>
              <a:rPr lang="en-US" dirty="0"/>
              <a:t>(We also modelled and partially corrected for this)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BD7F15D-DB51-3EA6-1F34-5CE73D5D6DE5}"/>
              </a:ext>
            </a:extLst>
          </p:cNvPr>
          <p:cNvGrpSpPr/>
          <p:nvPr/>
        </p:nvGrpSpPr>
        <p:grpSpPr>
          <a:xfrm>
            <a:off x="7692000" y="1502000"/>
            <a:ext cx="9000000" cy="9886807"/>
            <a:chOff x="1954" y="1483743"/>
            <a:chExt cx="9000000" cy="9886807"/>
          </a:xfrm>
        </p:grpSpPr>
        <p:sp>
          <p:nvSpPr>
            <p:cNvPr id="5" name="Kreis 4">
              <a:extLst>
                <a:ext uri="{FF2B5EF4-FFF2-40B4-BE49-F238E27FC236}">
                  <a16:creationId xmlns:a16="http://schemas.microsoft.com/office/drawing/2014/main" id="{378C300D-F068-3B55-E9EB-969ED1971943}"/>
                </a:ext>
              </a:extLst>
            </p:cNvPr>
            <p:cNvSpPr/>
            <p:nvPr/>
          </p:nvSpPr>
          <p:spPr>
            <a:xfrm>
              <a:off x="1954" y="2370550"/>
              <a:ext cx="9000000" cy="9000000"/>
            </a:xfrm>
            <a:prstGeom prst="pie">
              <a:avLst>
                <a:gd name="adj1" fmla="val 10798167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E28BCDB6-6DD3-DE4C-0323-A395561B5DD4}"/>
                </a:ext>
              </a:extLst>
            </p:cNvPr>
            <p:cNvSpPr/>
            <p:nvPr/>
          </p:nvSpPr>
          <p:spPr>
            <a:xfrm>
              <a:off x="838200" y="1483743"/>
              <a:ext cx="1345721" cy="5374257"/>
            </a:xfrm>
            <a:prstGeom prst="rect">
              <a:avLst/>
            </a:prstGeom>
            <a:solidFill>
              <a:srgbClr val="00B050">
                <a:alpha val="7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EBF1823-1F83-7150-4914-113A4E6FD0EE}"/>
                </a:ext>
              </a:extLst>
            </p:cNvPr>
            <p:cNvSpPr/>
            <p:nvPr/>
          </p:nvSpPr>
          <p:spPr>
            <a:xfrm>
              <a:off x="1151060" y="148374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27011E3-19B7-DF8B-5A48-562A5EFCBA6A}"/>
                </a:ext>
              </a:extLst>
            </p:cNvPr>
            <p:cNvSpPr/>
            <p:nvPr/>
          </p:nvSpPr>
          <p:spPr>
            <a:xfrm>
              <a:off x="1151060" y="232541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AB78009-4B3B-8B0F-D5F6-C4ACC69C01A1}"/>
                </a:ext>
              </a:extLst>
            </p:cNvPr>
            <p:cNvSpPr/>
            <p:nvPr/>
          </p:nvSpPr>
          <p:spPr>
            <a:xfrm>
              <a:off x="1151060" y="316708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4D8A300-9381-A12F-1A15-51290DDF76EC}"/>
                </a:ext>
              </a:extLst>
            </p:cNvPr>
            <p:cNvSpPr/>
            <p:nvPr/>
          </p:nvSpPr>
          <p:spPr>
            <a:xfrm>
              <a:off x="1151060" y="400875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B005F3A-F18A-D82A-962C-A2E4C8639467}"/>
                </a:ext>
              </a:extLst>
            </p:cNvPr>
            <p:cNvSpPr/>
            <p:nvPr/>
          </p:nvSpPr>
          <p:spPr>
            <a:xfrm>
              <a:off x="1151060" y="485042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C3235C9-3D02-7248-F6BC-FC58289BE7F3}"/>
                </a:ext>
              </a:extLst>
            </p:cNvPr>
            <p:cNvSpPr/>
            <p:nvPr/>
          </p:nvSpPr>
          <p:spPr>
            <a:xfrm>
              <a:off x="1151060" y="5692093"/>
              <a:ext cx="720000" cy="720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0F84D7D-947A-FF63-DC72-B300063C28DC}"/>
                </a:ext>
              </a:extLst>
            </p:cNvPr>
            <p:cNvSpPr/>
            <p:nvPr/>
          </p:nvSpPr>
          <p:spPr>
            <a:xfrm>
              <a:off x="1151060" y="6533763"/>
              <a:ext cx="720000" cy="3424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DDE50F2E-28EA-D7C1-1844-BD68B9DDB337}"/>
              </a:ext>
            </a:extLst>
          </p:cNvPr>
          <p:cNvGrpSpPr/>
          <p:nvPr/>
        </p:nvGrpSpPr>
        <p:grpSpPr>
          <a:xfrm>
            <a:off x="8609485" y="3587254"/>
            <a:ext cx="1223774" cy="2243177"/>
            <a:chOff x="8609485" y="3587254"/>
            <a:chExt cx="1223774" cy="224317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8A8F6C-A5AB-2BCF-8CD5-A9CB96D02823}"/>
                </a:ext>
              </a:extLst>
            </p:cNvPr>
            <p:cNvSpPr/>
            <p:nvPr/>
          </p:nvSpPr>
          <p:spPr>
            <a:xfrm>
              <a:off x="9628321" y="3947581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812211-893A-5D5E-9F6D-1CE460E2CED3}"/>
                </a:ext>
              </a:extLst>
            </p:cNvPr>
            <p:cNvSpPr/>
            <p:nvPr/>
          </p:nvSpPr>
          <p:spPr>
            <a:xfrm>
              <a:off x="9387586" y="3947581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3AB19054-B2F4-3D8F-F7C9-236BCC2312BD}"/>
                </a:ext>
              </a:extLst>
            </p:cNvPr>
            <p:cNvCxnSpPr/>
            <p:nvPr/>
          </p:nvCxnSpPr>
          <p:spPr>
            <a:xfrm flipV="1">
              <a:off x="9477586" y="3667363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4AB1743-8A39-48A2-978A-9532AB3F24DA}"/>
                </a:ext>
              </a:extLst>
            </p:cNvPr>
            <p:cNvCxnSpPr/>
            <p:nvPr/>
          </p:nvCxnSpPr>
          <p:spPr>
            <a:xfrm flipV="1">
              <a:off x="9713820" y="3667363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0D2C1E3A-C3B7-8A7A-446D-6A7639ADDBA1}"/>
                </a:ext>
              </a:extLst>
            </p:cNvPr>
            <p:cNvGrpSpPr/>
            <p:nvPr/>
          </p:nvGrpSpPr>
          <p:grpSpPr>
            <a:xfrm rot="10800000">
              <a:off x="8746627" y="4562038"/>
              <a:ext cx="420735" cy="460218"/>
              <a:chOff x="2168393" y="3581400"/>
              <a:chExt cx="420735" cy="46021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618A724-0534-65C9-0C85-A2D2DDAE6E4B}"/>
                  </a:ext>
                </a:extLst>
              </p:cNvPr>
              <p:cNvSpPr/>
              <p:nvPr/>
            </p:nvSpPr>
            <p:spPr>
              <a:xfrm>
                <a:off x="2409128" y="3861618"/>
                <a:ext cx="180000" cy="180000"/>
              </a:xfrm>
              <a:prstGeom prst="ellipse">
                <a:avLst/>
              </a:prstGeom>
              <a:solidFill>
                <a:srgbClr val="003BFE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6D3AC20-AF91-06AB-304B-347C1ECAF710}"/>
                  </a:ext>
                </a:extLst>
              </p:cNvPr>
              <p:cNvSpPr/>
              <p:nvPr/>
            </p:nvSpPr>
            <p:spPr>
              <a:xfrm>
                <a:off x="2168393" y="3861618"/>
                <a:ext cx="180000" cy="180000"/>
              </a:xfrm>
              <a:prstGeom prst="ellipse">
                <a:avLst/>
              </a:prstGeom>
              <a:solidFill>
                <a:srgbClr val="003BFE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E4905B2C-390E-1FD5-1352-003EA2B7D328}"/>
                  </a:ext>
                </a:extLst>
              </p:cNvPr>
              <p:cNvCxnSpPr/>
              <p:nvPr/>
            </p:nvCxnSpPr>
            <p:spPr>
              <a:xfrm flipV="1">
                <a:off x="2258393" y="3581400"/>
                <a:ext cx="0" cy="28021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F9C5A3A3-A8DF-0A04-6B9B-7B3C555B2BB8}"/>
                  </a:ext>
                </a:extLst>
              </p:cNvPr>
              <p:cNvCxnSpPr/>
              <p:nvPr/>
            </p:nvCxnSpPr>
            <p:spPr>
              <a:xfrm flipV="1">
                <a:off x="2494627" y="3581400"/>
                <a:ext cx="0" cy="28021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53EE88-7935-A8B1-F1DA-FBE72168121A}"/>
                </a:ext>
              </a:extLst>
            </p:cNvPr>
            <p:cNvSpPr/>
            <p:nvPr/>
          </p:nvSpPr>
          <p:spPr>
            <a:xfrm>
              <a:off x="9628321" y="4842256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6A1D676-C203-FFAD-A58E-F8EFDC9CA48B}"/>
                </a:ext>
              </a:extLst>
            </p:cNvPr>
            <p:cNvSpPr/>
            <p:nvPr/>
          </p:nvSpPr>
          <p:spPr>
            <a:xfrm>
              <a:off x="9387586" y="4842256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29291609-B13A-7050-1366-984B8BD9BEB3}"/>
                </a:ext>
              </a:extLst>
            </p:cNvPr>
            <p:cNvCxnSpPr/>
            <p:nvPr/>
          </p:nvCxnSpPr>
          <p:spPr>
            <a:xfrm flipV="1">
              <a:off x="9477586" y="4562038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0D81749E-C207-1EEB-0EB4-D75B6BDD84FF}"/>
                </a:ext>
              </a:extLst>
            </p:cNvPr>
            <p:cNvCxnSpPr/>
            <p:nvPr/>
          </p:nvCxnSpPr>
          <p:spPr>
            <a:xfrm flipV="1">
              <a:off x="9713820" y="4562038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E012EA4-A551-4BC7-9298-077727B3ECAA}"/>
                </a:ext>
              </a:extLst>
            </p:cNvPr>
            <p:cNvSpPr/>
            <p:nvPr/>
          </p:nvSpPr>
          <p:spPr>
            <a:xfrm>
              <a:off x="9653259" y="5643582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785033-EDF1-B4EF-5117-7147FB35BA4E}"/>
                </a:ext>
              </a:extLst>
            </p:cNvPr>
            <p:cNvSpPr/>
            <p:nvPr/>
          </p:nvSpPr>
          <p:spPr>
            <a:xfrm>
              <a:off x="9412524" y="5643582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EBC4AEB6-8109-E5AB-ADB1-1AD2FBA4893C}"/>
                </a:ext>
              </a:extLst>
            </p:cNvPr>
            <p:cNvCxnSpPr/>
            <p:nvPr/>
          </p:nvCxnSpPr>
          <p:spPr>
            <a:xfrm flipV="1">
              <a:off x="9502524" y="5363364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BEEFA731-C05D-FBF3-7620-6DB667C3CE2E}"/>
                </a:ext>
              </a:extLst>
            </p:cNvPr>
            <p:cNvCxnSpPr/>
            <p:nvPr/>
          </p:nvCxnSpPr>
          <p:spPr>
            <a:xfrm flipV="1">
              <a:off x="9738758" y="5363364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CC4B275C-64D9-0B38-FBE0-3DCD09874ED4}"/>
                </a:ext>
              </a:extLst>
            </p:cNvPr>
            <p:cNvGrpSpPr/>
            <p:nvPr/>
          </p:nvGrpSpPr>
          <p:grpSpPr>
            <a:xfrm rot="10800000">
              <a:off x="8746627" y="5370213"/>
              <a:ext cx="420735" cy="460218"/>
              <a:chOff x="2168393" y="3581400"/>
              <a:chExt cx="420735" cy="460218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3EACE02-35C9-3D73-A6DA-48F909A7257E}"/>
                  </a:ext>
                </a:extLst>
              </p:cNvPr>
              <p:cNvSpPr/>
              <p:nvPr/>
            </p:nvSpPr>
            <p:spPr>
              <a:xfrm>
                <a:off x="2409128" y="3861618"/>
                <a:ext cx="180000" cy="180000"/>
              </a:xfrm>
              <a:prstGeom prst="ellipse">
                <a:avLst/>
              </a:prstGeom>
              <a:solidFill>
                <a:srgbClr val="003BFE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01DBF42-F562-9448-510F-953E85F5757D}"/>
                  </a:ext>
                </a:extLst>
              </p:cNvPr>
              <p:cNvSpPr/>
              <p:nvPr/>
            </p:nvSpPr>
            <p:spPr>
              <a:xfrm>
                <a:off x="2168393" y="3861618"/>
                <a:ext cx="180000" cy="180000"/>
              </a:xfrm>
              <a:prstGeom prst="ellipse">
                <a:avLst/>
              </a:prstGeom>
              <a:solidFill>
                <a:srgbClr val="003BFE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4" name="Gerade Verbindung mit Pfeil 33">
                <a:extLst>
                  <a:ext uri="{FF2B5EF4-FFF2-40B4-BE49-F238E27FC236}">
                    <a16:creationId xmlns:a16="http://schemas.microsoft.com/office/drawing/2014/main" id="{3C6F7385-BE81-4FFC-042A-74946198E26B}"/>
                  </a:ext>
                </a:extLst>
              </p:cNvPr>
              <p:cNvCxnSpPr/>
              <p:nvPr/>
            </p:nvCxnSpPr>
            <p:spPr>
              <a:xfrm flipV="1">
                <a:off x="2258393" y="3581400"/>
                <a:ext cx="0" cy="28021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555457A2-EA00-1EF6-611D-EBCD9391DB59}"/>
                  </a:ext>
                </a:extLst>
              </p:cNvPr>
              <p:cNvCxnSpPr/>
              <p:nvPr/>
            </p:nvCxnSpPr>
            <p:spPr>
              <a:xfrm flipV="1">
                <a:off x="2494627" y="3581400"/>
                <a:ext cx="0" cy="28021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2D71AD90-F9BB-D8EE-B59A-E7321C185E08}"/>
                </a:ext>
              </a:extLst>
            </p:cNvPr>
            <p:cNvGrpSpPr/>
            <p:nvPr/>
          </p:nvGrpSpPr>
          <p:grpSpPr>
            <a:xfrm rot="10800000">
              <a:off x="8716259" y="3714992"/>
              <a:ext cx="420735" cy="460218"/>
              <a:chOff x="2168393" y="3581400"/>
              <a:chExt cx="420735" cy="46021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1F5B2F5-9148-8926-5FFB-45B345F7D11C}"/>
                  </a:ext>
                </a:extLst>
              </p:cNvPr>
              <p:cNvSpPr/>
              <p:nvPr/>
            </p:nvSpPr>
            <p:spPr>
              <a:xfrm>
                <a:off x="2409128" y="3861618"/>
                <a:ext cx="180000" cy="180000"/>
              </a:xfrm>
              <a:prstGeom prst="ellipse">
                <a:avLst/>
              </a:prstGeom>
              <a:solidFill>
                <a:srgbClr val="003BFE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A661C23-DBCE-A32D-A88A-75391B5297E1}"/>
                  </a:ext>
                </a:extLst>
              </p:cNvPr>
              <p:cNvSpPr/>
              <p:nvPr/>
            </p:nvSpPr>
            <p:spPr>
              <a:xfrm>
                <a:off x="2168393" y="3861618"/>
                <a:ext cx="180000" cy="180000"/>
              </a:xfrm>
              <a:prstGeom prst="ellipse">
                <a:avLst/>
              </a:prstGeom>
              <a:solidFill>
                <a:srgbClr val="003BFE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2D156B50-E88E-7C0F-3D22-7EC090D308F0}"/>
                  </a:ext>
                </a:extLst>
              </p:cNvPr>
              <p:cNvCxnSpPr/>
              <p:nvPr/>
            </p:nvCxnSpPr>
            <p:spPr>
              <a:xfrm flipV="1">
                <a:off x="2258393" y="3581400"/>
                <a:ext cx="0" cy="28021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mit Pfeil 39">
                <a:extLst>
                  <a:ext uri="{FF2B5EF4-FFF2-40B4-BE49-F238E27FC236}">
                    <a16:creationId xmlns:a16="http://schemas.microsoft.com/office/drawing/2014/main" id="{6247EF1E-8066-7290-1081-7C45194AD744}"/>
                  </a:ext>
                </a:extLst>
              </p:cNvPr>
              <p:cNvCxnSpPr/>
              <p:nvPr/>
            </p:nvCxnSpPr>
            <p:spPr>
              <a:xfrm flipV="1">
                <a:off x="2494627" y="3581400"/>
                <a:ext cx="0" cy="28021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3B38D695-BDD9-EAB6-CFF3-42DBFDC0F22F}"/>
                </a:ext>
              </a:extLst>
            </p:cNvPr>
            <p:cNvCxnSpPr>
              <a:cxnSpLocks/>
            </p:cNvCxnSpPr>
            <p:nvPr/>
          </p:nvCxnSpPr>
          <p:spPr>
            <a:xfrm>
              <a:off x="8609485" y="3587254"/>
              <a:ext cx="586179" cy="664845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2C2C8014-8316-5ACA-1B10-AD887FCB3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1095" y="3611902"/>
              <a:ext cx="440533" cy="643921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Grafik 43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CAFFCF79-BA18-1CCF-02BE-3CE82CF60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5" y="3894992"/>
            <a:ext cx="3514054" cy="2756882"/>
          </a:xfrm>
          <a:prstGeom prst="rect">
            <a:avLst/>
          </a:prstGeom>
        </p:spPr>
      </p:pic>
      <p:pic>
        <p:nvPicPr>
          <p:cNvPr id="46" name="Grafik 4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021A2E-4790-FDB8-B8EE-E7C69E8D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116" y="3905340"/>
            <a:ext cx="3514055" cy="2756883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C5791C80-BEEF-6468-576B-E19D8942D78A}"/>
              </a:ext>
            </a:extLst>
          </p:cNvPr>
          <p:cNvSpPr txBox="1"/>
          <p:nvPr/>
        </p:nvSpPr>
        <p:spPr>
          <a:xfrm>
            <a:off x="1441094" y="3609027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</a:rPr>
              <a:t>Before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FB6D453-1B8F-39D5-C8F7-F4420A73BF7E}"/>
              </a:ext>
            </a:extLst>
          </p:cNvPr>
          <p:cNvSpPr txBox="1"/>
          <p:nvPr/>
        </p:nvSpPr>
        <p:spPr>
          <a:xfrm>
            <a:off x="4759837" y="3609027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</a:rPr>
              <a:t>After correction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A6C217A-2912-0BB4-7AE2-08E865ED1CE9}"/>
              </a:ext>
            </a:extLst>
          </p:cNvPr>
          <p:cNvSpPr txBox="1"/>
          <p:nvPr/>
        </p:nvSpPr>
        <p:spPr>
          <a:xfrm>
            <a:off x="443606" y="5527377"/>
            <a:ext cx="6994926" cy="954107"/>
          </a:xfrm>
          <a:prstGeom prst="rect">
            <a:avLst/>
          </a:prstGeom>
          <a:solidFill>
            <a:schemeClr val="bg1">
              <a:alpha val="7977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Due to the new design, we do not have this problem any longer</a:t>
            </a:r>
          </a:p>
        </p:txBody>
      </p:sp>
    </p:spTree>
    <p:extLst>
      <p:ext uri="{BB962C8B-B14F-4D97-AF65-F5344CB8AC3E}">
        <p14:creationId xmlns:p14="http://schemas.microsoft.com/office/powerpoint/2010/main" val="5548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B7774-2F39-BB09-222E-C116F5C3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arrays measured so far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C7C34-4EC6-C047-7709-31E149DDD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00" y="1214633"/>
            <a:ext cx="10080000" cy="5221405"/>
          </a:xfrm>
        </p:spPr>
        <p:txBody>
          <a:bodyPr/>
          <a:lstStyle/>
          <a:p>
            <a:r>
              <a:rPr lang="en-US" dirty="0"/>
              <a:t>With “fan out”: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 different 1x64 0.5x0.5 mm</a:t>
            </a:r>
            <a:r>
              <a:rPr lang="en-US" baseline="30000" dirty="0"/>
              <a:t>2</a:t>
            </a:r>
            <a:r>
              <a:rPr lang="en-US" dirty="0"/>
              <a:t> line arrays</a:t>
            </a:r>
          </a:p>
          <a:p>
            <a:r>
              <a:rPr lang="en-US" dirty="0"/>
              <a:t>Without ”fan out”: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1x128 0.5x0.5 mm</a:t>
            </a:r>
            <a:r>
              <a:rPr lang="en-US" baseline="30000" dirty="0"/>
              <a:t>2</a:t>
            </a:r>
            <a:r>
              <a:rPr lang="en-US" dirty="0"/>
              <a:t> line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1x128 0.5x0.25 mm</a:t>
            </a:r>
            <a:r>
              <a:rPr lang="en-US" baseline="30000" dirty="0"/>
              <a:t>2</a:t>
            </a:r>
            <a:r>
              <a:rPr lang="en-US" dirty="0"/>
              <a:t> line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2x64 0.5x0.5 mm</a:t>
            </a:r>
            <a:r>
              <a:rPr lang="en-US" baseline="30000" dirty="0"/>
              <a:t>2</a:t>
            </a:r>
            <a:r>
              <a:rPr lang="en-US" dirty="0"/>
              <a:t> line array (0.25 mm shifted)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different 11x11 1x1 mm</a:t>
            </a:r>
            <a:r>
              <a:rPr lang="en-US" baseline="30000" dirty="0"/>
              <a:t>2</a:t>
            </a:r>
            <a:r>
              <a:rPr lang="en-US" dirty="0"/>
              <a:t> matrix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11x11 0.5x0.5 mm</a:t>
            </a:r>
            <a:r>
              <a:rPr lang="en-US" baseline="30000" dirty="0"/>
              <a:t>2</a:t>
            </a:r>
            <a:r>
              <a:rPr lang="en-US" dirty="0"/>
              <a:t> matrix 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 descr="Ein Bild, das Rechteck, Türkis, Im Haus enthält.&#10;&#10;Automatisch generierte Beschreibung">
            <a:extLst>
              <a:ext uri="{FF2B5EF4-FFF2-40B4-BE49-F238E27FC236}">
                <a16:creationId xmlns:a16="http://schemas.microsoft.com/office/drawing/2014/main" id="{4499A936-6872-6AA8-2E47-DAE159A5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87" t="48682" r="14960" b="19967"/>
          <a:stretch/>
        </p:blipFill>
        <p:spPr>
          <a:xfrm>
            <a:off x="7035219" y="2719186"/>
            <a:ext cx="4817712" cy="1689410"/>
          </a:xfrm>
          <a:prstGeom prst="rect">
            <a:avLst/>
          </a:prstGeom>
        </p:spPr>
      </p:pic>
      <p:pic>
        <p:nvPicPr>
          <p:cNvPr id="7" name="Grafik 6" descr="Ein Bild, das Im Haus enthält.&#10;&#10;Automatisch generierte Beschreibung">
            <a:extLst>
              <a:ext uri="{FF2B5EF4-FFF2-40B4-BE49-F238E27FC236}">
                <a16:creationId xmlns:a16="http://schemas.microsoft.com/office/drawing/2014/main" id="{05735234-EAFB-F30C-902B-41B5DF85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117" t="21654" r="10000" b="7615"/>
          <a:stretch/>
        </p:blipFill>
        <p:spPr>
          <a:xfrm rot="5400000">
            <a:off x="8769235" y="-582015"/>
            <a:ext cx="1382751" cy="4850782"/>
          </a:xfrm>
          <a:prstGeom prst="rect">
            <a:avLst/>
          </a:prstGeom>
        </p:spPr>
      </p:pic>
      <p:pic>
        <p:nvPicPr>
          <p:cNvPr id="9" name="Grafik 8" descr="Ein Bild, das Kinderkunst, Türkis, Kunst, Wasser enthält.&#10;&#10;Automatisch generierte Beschreibung">
            <a:extLst>
              <a:ext uri="{FF2B5EF4-FFF2-40B4-BE49-F238E27FC236}">
                <a16:creationId xmlns:a16="http://schemas.microsoft.com/office/drawing/2014/main" id="{E391C5EE-55CE-A3E7-FF68-28A9164668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296" t="25665" r="22990" b="25102"/>
          <a:stretch/>
        </p:blipFill>
        <p:spPr>
          <a:xfrm>
            <a:off x="9355873" y="4461863"/>
            <a:ext cx="2497058" cy="2158609"/>
          </a:xfrm>
          <a:prstGeom prst="rect">
            <a:avLst/>
          </a:prstGeom>
        </p:spPr>
      </p:pic>
      <p:pic>
        <p:nvPicPr>
          <p:cNvPr id="13" name="Grafik 12" descr="Ein Bild, das Elektrische Leitungen, Schaltung, Kabel, Elektronik enthält.&#10;&#10;Automatisch generierte Beschreibung">
            <a:extLst>
              <a:ext uri="{FF2B5EF4-FFF2-40B4-BE49-F238E27FC236}">
                <a16:creationId xmlns:a16="http://schemas.microsoft.com/office/drawing/2014/main" id="{28695624-AF0E-5B5E-8C1A-6836955A60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552" t="31756" r="54089" b="31214"/>
          <a:stretch/>
        </p:blipFill>
        <p:spPr>
          <a:xfrm>
            <a:off x="7035219" y="4461863"/>
            <a:ext cx="2204224" cy="215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2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UB">
  <a:themeElements>
    <a:clrScheme name="RUB">
      <a:dk1>
        <a:sysClr val="windowText" lastClr="000000"/>
      </a:dk1>
      <a:lt1>
        <a:sysClr val="window" lastClr="FFFFFF"/>
      </a:lt1>
      <a:dk2>
        <a:srgbClr val="003560"/>
      </a:dk2>
      <a:lt2>
        <a:srgbClr val="8DAE10"/>
      </a:lt2>
      <a:accent1>
        <a:srgbClr val="FFCC00"/>
      </a:accent1>
      <a:accent2>
        <a:srgbClr val="EE7203"/>
      </a:accent2>
      <a:accent3>
        <a:srgbClr val="E6332A"/>
      </a:accent3>
      <a:accent4>
        <a:srgbClr val="B71E3F"/>
      </a:accent4>
      <a:accent5>
        <a:srgbClr val="9C5516"/>
      </a:accent5>
      <a:accent6>
        <a:srgbClr val="59211C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UB" id="{802889BC-32F1-244D-89F1-21B2891FCCCF}" vid="{A8BFFB5B-90C7-8448-AF18-3E9DD607CA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</Template>
  <TotalTime>0</TotalTime>
  <Words>2100</Words>
  <Application>Microsoft Macintosh PowerPoint</Application>
  <PresentationFormat>Breitbild</PresentationFormat>
  <Paragraphs>326</Paragraphs>
  <Slides>72</Slides>
  <Notes>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77" baseType="lpstr">
      <vt:lpstr>Aptos</vt:lpstr>
      <vt:lpstr>Arial</vt:lpstr>
      <vt:lpstr>Calibri</vt:lpstr>
      <vt:lpstr>Wingdings</vt:lpstr>
      <vt:lpstr>RUB</vt:lpstr>
      <vt:lpstr>Results based on 1D and 2D arrays at IPHC Strasbourg</vt:lpstr>
      <vt:lpstr>Schedule (I‘ll leave room for discussion after each block)</vt:lpstr>
      <vt:lpstr>Reminder Setup at Cyrcé</vt:lpstr>
      <vt:lpstr>Results until June this year</vt:lpstr>
      <vt:lpstr>Difference in array design afterwards</vt:lpstr>
      <vt:lpstr>Comparison between array designs</vt:lpstr>
      <vt:lpstr>Let’s just compare the raw data</vt:lpstr>
      <vt:lpstr>Why the difference?</vt:lpstr>
      <vt:lpstr>Overview of arrays measured so far</vt:lpstr>
      <vt:lpstr>Reminder: Sample structure</vt:lpstr>
      <vt:lpstr>50 Hz noise on undiffused beam?!</vt:lpstr>
      <vt:lpstr>Part II</vt:lpstr>
      <vt:lpstr>Voltage tests</vt:lpstr>
      <vt:lpstr>Sensitivity and signal quality</vt:lpstr>
      <vt:lpstr>All voltage scans up to the 22nd of October</vt:lpstr>
      <vt:lpstr>Sensitivity and signal quality</vt:lpstr>
      <vt:lpstr>PowerPoint-Präsentation</vt:lpstr>
      <vt:lpstr>PowerPoint-Präsentation</vt:lpstr>
      <vt:lpstr>What will be analyzed</vt:lpstr>
      <vt:lpstr>Linearity in dependence of voltage</vt:lpstr>
      <vt:lpstr>PowerPoint-Präsentation</vt:lpstr>
      <vt:lpstr>Comparison with voltage</vt:lpstr>
      <vt:lpstr>Homogeneity in diode response</vt:lpstr>
      <vt:lpstr>Factor for normalizaton</vt:lpstr>
      <vt:lpstr>Comparison with old array design</vt:lpstr>
      <vt:lpstr>Same for 2x64 array / matrix arrays</vt:lpstr>
      <vt:lpstr>Factor for each line</vt:lpstr>
      <vt:lpstr>Homogeneity for matrix arrays</vt:lpstr>
      <vt:lpstr>Possible defect of readout circuit</vt:lpstr>
      <vt:lpstr>Part III</vt:lpstr>
      <vt:lpstr>How I create the images</vt:lpstr>
      <vt:lpstr>How I create the images</vt:lpstr>
      <vt:lpstr>How I create the images</vt:lpstr>
      <vt:lpstr>Different techniques</vt:lpstr>
      <vt:lpstr>All colourmaps possible!</vt:lpstr>
      <vt:lpstr>General info about images I’ll show</vt:lpstr>
      <vt:lpstr>The round aperture / 200 µm diffuser</vt:lpstr>
      <vt:lpstr>Sunrise of the proton beam </vt:lpstr>
      <vt:lpstr>The three available diffusers</vt:lpstr>
      <vt:lpstr>The misc shape</vt:lpstr>
      <vt:lpstr>PowerPoint-Präsentation</vt:lpstr>
      <vt:lpstr>PowerPoint-Präsentation</vt:lpstr>
      <vt:lpstr>PowerPoint-Präsentation</vt:lpstr>
      <vt:lpstr>Beam imaging without diffuser</vt:lpstr>
      <vt:lpstr>PowerPoint-Präsentation</vt:lpstr>
      <vt:lpstr>Part IV</vt:lpstr>
      <vt:lpstr>What was measured?</vt:lpstr>
      <vt:lpstr>PowerPoint-Präsentation</vt:lpstr>
      <vt:lpstr>What was measured?</vt:lpstr>
      <vt:lpstr>PowerPoint-Präsentation</vt:lpstr>
      <vt:lpstr>PowerPoint-Präsentation</vt:lpstr>
      <vt:lpstr>Part V</vt:lpstr>
      <vt:lpstr>The Bragg peak (1 map and y translated data)</vt:lpstr>
      <vt:lpstr>Wedge out of PEEK material</vt:lpstr>
      <vt:lpstr>Map of PEEK wedge</vt:lpstr>
      <vt:lpstr>What if we change the energy of the protons?</vt:lpstr>
      <vt:lpstr>Energy-dependent wedge measurement</vt:lpstr>
      <vt:lpstr>Biological tissue</vt:lpstr>
      <vt:lpstr>PowerPoint-Präsentation</vt:lpstr>
      <vt:lpstr>Part VI</vt:lpstr>
      <vt:lpstr>Gafchromic images</vt:lpstr>
      <vt:lpstr>Method to obtain a comparable response</vt:lpstr>
      <vt:lpstr>Some qualitative comparisons</vt:lpstr>
      <vt:lpstr>Some qualitative comparisons</vt:lpstr>
      <vt:lpstr>High exposure?</vt:lpstr>
      <vt:lpstr>Energy resolution?</vt:lpstr>
      <vt:lpstr>And finally one quantitative comparison</vt:lpstr>
      <vt:lpstr>PowerPoint-Präsentation</vt:lpstr>
      <vt:lpstr>PowerPoint-Präsentation</vt:lpstr>
      <vt:lpstr>Part VII</vt:lpstr>
      <vt:lpstr>Not shown / results not ready yet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Updates: Material Studies And Measurements in Strasbourg</dc:title>
  <dc:creator>Nico Brosda</dc:creator>
  <cp:lastModifiedBy>Nico Brosda</cp:lastModifiedBy>
  <cp:revision>39</cp:revision>
  <dcterms:created xsi:type="dcterms:W3CDTF">2024-05-14T14:35:00Z</dcterms:created>
  <dcterms:modified xsi:type="dcterms:W3CDTF">2024-11-19T11:33:46Z</dcterms:modified>
</cp:coreProperties>
</file>